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25" roundtripDataSignature="AMtx7mjroLEo0I79IffRvEs0669mak4Rf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ative-land.ca/"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 name="Shape 45"/>
        <p:cNvGrpSpPr/>
        <p:nvPr/>
      </p:nvGrpSpPr>
      <p:grpSpPr>
        <a:xfrm>
          <a:off x="0" y="0"/>
          <a:ext cx="0" cy="0"/>
          <a:chOff x="0" y="0"/>
          <a:chExt cx="0" cy="0"/>
        </a:xfrm>
      </p:grpSpPr>
      <p:sp>
        <p:nvSpPr>
          <p:cNvPr id="46" name="Google Shape;46;gc175fe5350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7" name="Google Shape;47;gc175fe5350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 name="Google Shape;48;gc175fe5350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c783b00da7_1_10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Michael L.</a:t>
            </a:r>
            <a:endParaRPr/>
          </a:p>
        </p:txBody>
      </p:sp>
      <p:sp>
        <p:nvSpPr>
          <p:cNvPr id="112" name="Google Shape;112;gc783b00da7_1_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d2c1342d8e_1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d2c1342d8e_1_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Mike T.</a:t>
            </a:r>
            <a:endParaRPr/>
          </a:p>
        </p:txBody>
      </p:sp>
      <p:sp>
        <p:nvSpPr>
          <p:cNvPr id="119" name="Google Shape;119;gd2c1342d8e_1_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c783b00da7_1_188:notes"/>
          <p:cNvSpPr txBox="1"/>
          <p:nvPr>
            <p:ph idx="1" type="body"/>
          </p:nvPr>
        </p:nvSpPr>
        <p:spPr>
          <a:xfrm>
            <a:off x="685800" y="4400556"/>
            <a:ext cx="54864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 name="Google Shape;124;gc783b00da7_1_188:notes"/>
          <p:cNvSpPr/>
          <p:nvPr>
            <p:ph idx="2" type="sldImg"/>
          </p:nvPr>
        </p:nvSpPr>
        <p:spPr>
          <a:xfrm>
            <a:off x="635000" y="1142418"/>
            <a:ext cx="5588100" cy="3085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c783b00da7_1_24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Alexandra</a:t>
            </a:r>
            <a:endParaRPr/>
          </a:p>
        </p:txBody>
      </p:sp>
      <p:sp>
        <p:nvSpPr>
          <p:cNvPr id="131" name="Google Shape;131;gc783b00da7_1_2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c841c4b95a_0_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Alexandra</a:t>
            </a:r>
            <a:endParaRPr/>
          </a:p>
        </p:txBody>
      </p:sp>
      <p:sp>
        <p:nvSpPr>
          <p:cNvPr id="137" name="Google Shape;137;gc841c4b95a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c783b00da7_1_24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Mike T</a:t>
            </a:r>
            <a:endParaRPr/>
          </a:p>
        </p:txBody>
      </p:sp>
      <p:sp>
        <p:nvSpPr>
          <p:cNvPr id="144" name="Google Shape;144;gc783b00da7_1_2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c783b00da7_1_259:notes"/>
          <p:cNvSpPr txBox="1"/>
          <p:nvPr>
            <p:ph idx="1" type="body"/>
          </p:nvPr>
        </p:nvSpPr>
        <p:spPr>
          <a:xfrm>
            <a:off x="685800" y="4400556"/>
            <a:ext cx="54864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gc783b00da7_1_259:notes"/>
          <p:cNvSpPr/>
          <p:nvPr>
            <p:ph idx="2" type="sldImg"/>
          </p:nvPr>
        </p:nvSpPr>
        <p:spPr>
          <a:xfrm>
            <a:off x="635000" y="1142418"/>
            <a:ext cx="5588100" cy="3085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c783b00da7_1_25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Denise</a:t>
            </a:r>
            <a:endParaRPr/>
          </a:p>
        </p:txBody>
      </p:sp>
      <p:sp>
        <p:nvSpPr>
          <p:cNvPr id="156" name="Google Shape;156;gc783b00da7_1_2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d2ffac32d5_0_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Denise</a:t>
            </a:r>
            <a:endParaRPr/>
          </a:p>
        </p:txBody>
      </p:sp>
      <p:sp>
        <p:nvSpPr>
          <p:cNvPr id="163" name="Google Shape;163;gd2ffac32d5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c783b00da7_1_312:notes"/>
          <p:cNvSpPr txBox="1"/>
          <p:nvPr>
            <p:ph idx="1" type="body"/>
          </p:nvPr>
        </p:nvSpPr>
        <p:spPr>
          <a:xfrm>
            <a:off x="685800" y="4400556"/>
            <a:ext cx="54864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Board Members please stay on for a quick check in</a:t>
            </a:r>
            <a:endParaRPr/>
          </a:p>
        </p:txBody>
      </p:sp>
      <p:sp>
        <p:nvSpPr>
          <p:cNvPr id="170" name="Google Shape;170;gc783b00da7_1_312:notes"/>
          <p:cNvSpPr/>
          <p:nvPr>
            <p:ph idx="2" type="sldImg"/>
          </p:nvPr>
        </p:nvSpPr>
        <p:spPr>
          <a:xfrm>
            <a:off x="635000" y="1142418"/>
            <a:ext cx="5588100" cy="3085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gc783b00da7_1_1:notes"/>
          <p:cNvSpPr txBox="1"/>
          <p:nvPr>
            <p:ph idx="1" type="body"/>
          </p:nvPr>
        </p:nvSpPr>
        <p:spPr>
          <a:xfrm>
            <a:off x="685800" y="4320300"/>
            <a:ext cx="5486400" cy="35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This has been a hard year for everyone and we just want to take a moment to acknowledge the political and racial unrest that has occurred over the last year along with the global pandemic. Thank you for joining us today even </a:t>
            </a:r>
            <a:r>
              <a:rPr lang="en-US"/>
              <a:t>during</a:t>
            </a:r>
            <a:r>
              <a:rPr lang="en-US"/>
              <a:t> these difficult times as we share what SER-NE has </a:t>
            </a:r>
            <a:r>
              <a:rPr lang="en-US"/>
              <a:t>accomplished</a:t>
            </a:r>
            <a:r>
              <a:rPr lang="en-US"/>
              <a:t> this year but do want to </a:t>
            </a:r>
            <a:r>
              <a:rPr lang="en-US"/>
              <a:t>acknowledge</a:t>
            </a:r>
            <a:r>
              <a:rPr lang="en-US"/>
              <a:t> the unrest and injustice that have occured in our country.</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US"/>
              <a:t>Massa-adchu-es-et</a:t>
            </a:r>
            <a:endParaRPr/>
          </a:p>
          <a:p>
            <a:pPr indent="0" lvl="0" marL="0" rtl="0" algn="l">
              <a:spcBef>
                <a:spcPts val="0"/>
              </a:spcBef>
              <a:spcAft>
                <a:spcPts val="0"/>
              </a:spcAft>
              <a:buClr>
                <a:schemeClr val="dk1"/>
              </a:buClr>
              <a:buSzPts val="1200"/>
              <a:buFont typeface="Calibri"/>
              <a:buNone/>
            </a:pPr>
            <a:r>
              <a:rPr lang="en-US"/>
              <a:t>Introductions: type in the chat name, </a:t>
            </a:r>
            <a:r>
              <a:rPr lang="en-US"/>
              <a:t>affiliation, land acknowledgement; </a:t>
            </a:r>
            <a:r>
              <a:rPr lang="en-US"/>
              <a:t>and sentence about interest in SER-NE</a:t>
            </a:r>
            <a:endParaRPr/>
          </a:p>
          <a:p>
            <a:pPr indent="0" lvl="0" marL="0" rtl="0" algn="l">
              <a:spcBef>
                <a:spcPts val="0"/>
              </a:spcBef>
              <a:spcAft>
                <a:spcPts val="0"/>
              </a:spcAft>
              <a:buClr>
                <a:schemeClr val="dk1"/>
              </a:buClr>
              <a:buSzPts val="1100"/>
              <a:buFont typeface="Arial"/>
              <a:buNone/>
            </a:pPr>
            <a:r>
              <a:rPr lang="en-US" u="sng">
                <a:solidFill>
                  <a:schemeClr val="hlink"/>
                </a:solidFill>
                <a:hlinkClick r:id="rId2"/>
              </a:rPr>
              <a:t>https://native-land.ca/</a:t>
            </a:r>
            <a:endParaRPr/>
          </a:p>
          <a:p>
            <a:pPr indent="0" lvl="0" marL="0" rtl="0" algn="l">
              <a:spcBef>
                <a:spcPts val="0"/>
              </a:spcBef>
              <a:spcAft>
                <a:spcPts val="0"/>
              </a:spcAft>
              <a:buClr>
                <a:schemeClr val="dk1"/>
              </a:buClr>
              <a:buSzPts val="1100"/>
              <a:buFont typeface="Arial"/>
              <a:buNone/>
            </a:pPr>
            <a:r>
              <a:rPr lang="en-US"/>
              <a:t>Pass to Denise: Denise also has something to add about the relationship between indegenious people and the US. </a:t>
            </a:r>
            <a:endParaRPr/>
          </a:p>
          <a:p>
            <a:pPr indent="0" lvl="0" marL="0" rtl="0" algn="l">
              <a:spcBef>
                <a:spcPts val="0"/>
              </a:spcBef>
              <a:spcAft>
                <a:spcPts val="0"/>
              </a:spcAft>
              <a:buClr>
                <a:schemeClr val="dk1"/>
              </a:buClr>
              <a:buSzPts val="1200"/>
              <a:buFont typeface="Calibri"/>
              <a:buNone/>
            </a:pPr>
            <a:r>
              <a:rPr lang="en-US"/>
              <a:t>Remind folks to put questions in the chat</a:t>
            </a:r>
            <a:endParaRPr/>
          </a:p>
          <a:p>
            <a:pPr indent="0" lvl="0" marL="0" rtl="0" algn="l">
              <a:spcBef>
                <a:spcPts val="0"/>
              </a:spcBef>
              <a:spcAft>
                <a:spcPts val="0"/>
              </a:spcAft>
              <a:buClr>
                <a:schemeClr val="dk1"/>
              </a:buClr>
              <a:buSzPts val="1200"/>
              <a:buFont typeface="Calibri"/>
              <a:buNone/>
            </a:pPr>
            <a:r>
              <a:rPr lang="en-US"/>
              <a:t>2021 conference June 21st-24th virtual http://www.ser2021.org/</a:t>
            </a:r>
            <a:endParaRPr/>
          </a:p>
          <a:p>
            <a:pPr indent="0" lvl="0" marL="0" rtl="0" algn="l">
              <a:spcBef>
                <a:spcPts val="0"/>
              </a:spcBef>
              <a:spcAft>
                <a:spcPts val="0"/>
              </a:spcAft>
              <a:buClr>
                <a:schemeClr val="dk1"/>
              </a:buClr>
              <a:buSzPts val="1100"/>
              <a:buFont typeface="Arial"/>
              <a:buNone/>
            </a:pPr>
            <a:r>
              <a:rPr lang="en-US"/>
              <a:t>Acknowledge we’re in a pandemic - we do some adjustments due to the pandemic but we’ve done a lot internally that we’re excited to share with you today</a:t>
            </a:r>
            <a:endParaRPr/>
          </a:p>
          <a:p>
            <a:pPr indent="0" lvl="0" marL="0" rtl="0" algn="l">
              <a:spcBef>
                <a:spcPts val="0"/>
              </a:spcBef>
              <a:spcAft>
                <a:spcPts val="0"/>
              </a:spcAft>
              <a:buClr>
                <a:schemeClr val="dk1"/>
              </a:buClr>
              <a:buSzPts val="1200"/>
              <a:buFont typeface="Calibri"/>
              <a:buNone/>
            </a:pPr>
            <a:r>
              <a:t/>
            </a:r>
            <a:endParaRPr/>
          </a:p>
        </p:txBody>
      </p:sp>
      <p:sp>
        <p:nvSpPr>
          <p:cNvPr id="55" name="Google Shape;55;gc783b00da7_1_1:notes"/>
          <p:cNvSpPr/>
          <p:nvPr>
            <p:ph idx="2" type="sldImg"/>
          </p:nvPr>
        </p:nvSpPr>
        <p:spPr>
          <a:xfrm>
            <a:off x="685800" y="1122156"/>
            <a:ext cx="5486400" cy="3029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c783b00da7_1_54:notes"/>
          <p:cNvSpPr txBox="1"/>
          <p:nvPr>
            <p:ph idx="1" type="body"/>
          </p:nvPr>
        </p:nvSpPr>
        <p:spPr>
          <a:xfrm>
            <a:off x="685800" y="4400556"/>
            <a:ext cx="54864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 name="Google Shape;61;gc783b00da7_1_54:notes"/>
          <p:cNvSpPr/>
          <p:nvPr>
            <p:ph idx="2" type="sldImg"/>
          </p:nvPr>
        </p:nvSpPr>
        <p:spPr>
          <a:xfrm>
            <a:off x="635000" y="1142418"/>
            <a:ext cx="5588100" cy="3085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ce7c27fbab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sz="1100"/>
              <a:t>Marlyse</a:t>
            </a:r>
            <a:endParaRPr sz="1100"/>
          </a:p>
          <a:p>
            <a:pPr indent="0" lvl="0" marL="0" rtl="0" algn="l">
              <a:lnSpc>
                <a:spcPct val="90000"/>
              </a:lnSpc>
              <a:spcBef>
                <a:spcPts val="0"/>
              </a:spcBef>
              <a:spcAft>
                <a:spcPts val="0"/>
              </a:spcAft>
              <a:buNone/>
            </a:pPr>
            <a:r>
              <a:rPr lang="en-US" sz="1100"/>
              <a:t>The Justice, Equity and Inclusion Committee, which we refer to shorthand as JEI is a new committee so this is the first time you are hearing about it in an annual meeting.</a:t>
            </a:r>
            <a:endParaRPr sz="1100"/>
          </a:p>
          <a:p>
            <a:pPr indent="0" lvl="0" marL="0" rtl="0" algn="l">
              <a:lnSpc>
                <a:spcPct val="90000"/>
              </a:lnSpc>
              <a:spcBef>
                <a:spcPts val="0"/>
              </a:spcBef>
              <a:spcAft>
                <a:spcPts val="0"/>
              </a:spcAft>
              <a:buNone/>
            </a:pPr>
            <a:r>
              <a:t/>
            </a:r>
            <a:endParaRPr sz="1100"/>
          </a:p>
          <a:p>
            <a:pPr indent="0" lvl="0" marL="0" rtl="0" algn="l">
              <a:lnSpc>
                <a:spcPct val="90000"/>
              </a:lnSpc>
              <a:spcBef>
                <a:spcPts val="0"/>
              </a:spcBef>
              <a:spcAft>
                <a:spcPts val="0"/>
              </a:spcAft>
              <a:buNone/>
            </a:pPr>
            <a:r>
              <a:rPr lang="en-US" sz="1100"/>
              <a:t>Following the events of spring 2020, much like most of society, the board was doing a lot of discussion about how we were going to help support equity and justice in our northeastern Restoration community. The board had been talking about these issues for awhile and this committee was an opportunity to bring together a lot of things the board was already working on, but under one roof. In 2020 we formally added the JEI committee to our bi-laws with the wording found on the slide: </a:t>
            </a:r>
            <a:endParaRPr sz="1100"/>
          </a:p>
          <a:p>
            <a:pPr indent="0" lvl="0" marL="0" rtl="0" algn="l">
              <a:spcBef>
                <a:spcPts val="0"/>
              </a:spcBef>
              <a:spcAft>
                <a:spcPts val="0"/>
              </a:spcAft>
              <a:buNone/>
            </a:pPr>
            <a:r>
              <a:rPr i="1" lang="en-US" sz="1100"/>
              <a:t>The Justice, Equity and Inclusion Committee engages in activities to promote anti-racism, diversity, and inclusion within the ecological restoration community in our chapter and region. The JEI committee collaborates with existing SER-NE committees to support community outreach and engagement that promotes committee goals.</a:t>
            </a:r>
            <a:r>
              <a:rPr i="1" lang="en-US" sz="1100">
                <a:solidFill>
                  <a:srgbClr val="222222"/>
                </a:solidFill>
              </a:rPr>
              <a:t> </a:t>
            </a:r>
            <a:endParaRPr sz="1100"/>
          </a:p>
          <a:p>
            <a:pPr indent="0" lvl="0" marL="0" rtl="0" algn="l">
              <a:lnSpc>
                <a:spcPct val="90000"/>
              </a:lnSpc>
              <a:spcBef>
                <a:spcPts val="0"/>
              </a:spcBef>
              <a:spcAft>
                <a:spcPts val="0"/>
              </a:spcAft>
              <a:buNone/>
            </a:pPr>
            <a:r>
              <a:t/>
            </a:r>
            <a:endParaRPr sz="1100"/>
          </a:p>
          <a:p>
            <a:pPr indent="0" lvl="0" marL="0" rtl="0" algn="l">
              <a:lnSpc>
                <a:spcPct val="90000"/>
              </a:lnSpc>
              <a:spcBef>
                <a:spcPts val="0"/>
              </a:spcBef>
              <a:spcAft>
                <a:spcPts val="0"/>
              </a:spcAft>
              <a:buClr>
                <a:schemeClr val="dk1"/>
              </a:buClr>
              <a:buSzPts val="1100"/>
              <a:buFont typeface="Arial"/>
              <a:buNone/>
            </a:pPr>
            <a:r>
              <a:rPr lang="en-US" sz="1100"/>
              <a:t>That second sentence is key. The JEI committee is working across and with most to all of the other committees, we have representatives from every committee working on these initiatives. </a:t>
            </a:r>
            <a:endParaRPr sz="1100"/>
          </a:p>
          <a:p>
            <a:pPr indent="0" lvl="0" marL="0" rtl="0" algn="l">
              <a:lnSpc>
                <a:spcPct val="90000"/>
              </a:lnSpc>
              <a:spcBef>
                <a:spcPts val="0"/>
              </a:spcBef>
              <a:spcAft>
                <a:spcPts val="0"/>
              </a:spcAft>
              <a:buNone/>
            </a:pPr>
            <a:r>
              <a:t/>
            </a:r>
            <a:endParaRPr sz="1100"/>
          </a:p>
          <a:p>
            <a:pPr indent="0" lvl="0" marL="0" rtl="0" algn="l">
              <a:lnSpc>
                <a:spcPct val="90000"/>
              </a:lnSpc>
              <a:spcBef>
                <a:spcPts val="0"/>
              </a:spcBef>
              <a:spcAft>
                <a:spcPts val="0"/>
              </a:spcAft>
              <a:buNone/>
            </a:pPr>
            <a:r>
              <a:rPr lang="en-US" sz="1100"/>
              <a:t>Since we are in early days we have been focusing on self-assessment, goal setting and information gathering. We acknowledge that the conservation and restoration realm has some problematic history and one of our primary goals is to make SER-NE a safe and welcoming place for all folks in the field, but with attention to groups that have been historically marginalized or excluded from the community. </a:t>
            </a:r>
            <a:endParaRPr sz="1100"/>
          </a:p>
          <a:p>
            <a:pPr indent="0" lvl="0" marL="0" rtl="0" algn="l">
              <a:lnSpc>
                <a:spcPct val="90000"/>
              </a:lnSpc>
              <a:spcBef>
                <a:spcPts val="0"/>
              </a:spcBef>
              <a:spcAft>
                <a:spcPts val="0"/>
              </a:spcAft>
              <a:buNone/>
            </a:pPr>
            <a:r>
              <a:t/>
            </a:r>
            <a:endParaRPr sz="1100"/>
          </a:p>
          <a:p>
            <a:pPr indent="0" lvl="0" marL="0" rtl="0" algn="l">
              <a:lnSpc>
                <a:spcPct val="90000"/>
              </a:lnSpc>
              <a:spcBef>
                <a:spcPts val="0"/>
              </a:spcBef>
              <a:spcAft>
                <a:spcPts val="0"/>
              </a:spcAft>
              <a:buNone/>
            </a:pPr>
            <a:r>
              <a:rPr lang="en-US" sz="1100"/>
              <a:t>One of the first things we tried to do was set some goals for increasing the diversity of our membership, and in this process realized we don’t have demographic information for our membership at all. So we have been working with the Communications committee on a survey that you should be getting very soon that will ask you to share some of that data with us along with asking for your opinions on what types of programming you would find most valuable. Results from this survey will help us to understand what our current diversity looks like so we can assess how to increase our diversity, and also think about our culture as an organization and the best way this committee can serve the greater SER NE community. So please keep an eye out for the survey, it is short and will be very useful for us. Thank you! Based on this you will see there are question marks next to a lot of our next steps. We are waiting on feedback from our members to see which of these are of interest and what we should prioritize. </a:t>
            </a:r>
            <a:endParaRPr sz="1100"/>
          </a:p>
          <a:p>
            <a:pPr indent="0" lvl="0" marL="0" rtl="0" algn="l">
              <a:lnSpc>
                <a:spcPct val="90000"/>
              </a:lnSpc>
              <a:spcBef>
                <a:spcPts val="0"/>
              </a:spcBef>
              <a:spcAft>
                <a:spcPts val="0"/>
              </a:spcAft>
              <a:buNone/>
            </a:pPr>
            <a:r>
              <a:t/>
            </a:r>
            <a:endParaRPr sz="1100"/>
          </a:p>
          <a:p>
            <a:pPr indent="0" lvl="0" marL="0" rtl="0" algn="l">
              <a:lnSpc>
                <a:spcPct val="90000"/>
              </a:lnSpc>
              <a:spcBef>
                <a:spcPts val="0"/>
              </a:spcBef>
              <a:spcAft>
                <a:spcPts val="0"/>
              </a:spcAft>
              <a:buNone/>
            </a:pPr>
            <a:r>
              <a:rPr lang="en-US" sz="1100"/>
              <a:t>Much of our initial work as a committee has been inward facing with a goal of expanding these activities outward. For example, we organized an anti-racism/anti-bias course for the board of directors, which we are currently in the middle of completing. Our hope is to see if we can help facilitate these types of trainings for interested members of SER-NE community as well. We have also organized a reading/discussion group for the board focused on books/content around Environmental Justice in the conservation and restoration sector. You can see two examples here on the slide, Robin Wall Kimmerer’s Braiding Sweetgrass and Carolyn Finney’s Black Faces, White Spaces. We have been talking about curating a reading list, virtual book club, or other options if there is interest from the SER community. </a:t>
            </a:r>
            <a:endParaRPr sz="1100"/>
          </a:p>
          <a:p>
            <a:pPr indent="0" lvl="0" marL="0" rtl="0" algn="l">
              <a:lnSpc>
                <a:spcPct val="90000"/>
              </a:lnSpc>
              <a:spcBef>
                <a:spcPts val="0"/>
              </a:spcBef>
              <a:spcAft>
                <a:spcPts val="0"/>
              </a:spcAft>
              <a:buNone/>
            </a:pPr>
            <a:r>
              <a:t/>
            </a:r>
            <a:endParaRPr sz="1100"/>
          </a:p>
          <a:p>
            <a:pPr indent="0" lvl="0" marL="0" rtl="0" algn="l">
              <a:lnSpc>
                <a:spcPct val="90000"/>
              </a:lnSpc>
              <a:spcBef>
                <a:spcPts val="0"/>
              </a:spcBef>
              <a:spcAft>
                <a:spcPts val="0"/>
              </a:spcAft>
              <a:buNone/>
            </a:pPr>
            <a:r>
              <a:rPr lang="en-US" sz="1100"/>
              <a:t>Other programs we are thinking about hosting webinars and other events with a focus on Environmental Justice topics, and highlighting diversity in the restoration sector. We will be looking for sponsors for some of these seminars and events, so if you or your organization would be interested in sponsoring an event please reach out to us (Danielle Perry and/or me). Remember to keep an eye out for the survey!</a:t>
            </a:r>
            <a:endParaRPr sz="1100"/>
          </a:p>
          <a:p>
            <a:pPr indent="0" lvl="0" marL="0" rtl="0" algn="l">
              <a:lnSpc>
                <a:spcPct val="90000"/>
              </a:lnSpc>
              <a:spcBef>
                <a:spcPts val="0"/>
              </a:spcBef>
              <a:spcAft>
                <a:spcPts val="0"/>
              </a:spcAft>
              <a:buNone/>
            </a:pPr>
            <a:r>
              <a:t/>
            </a:r>
            <a:endParaRPr sz="1100"/>
          </a:p>
        </p:txBody>
      </p:sp>
      <p:sp>
        <p:nvSpPr>
          <p:cNvPr id="68" name="Google Shape;68;gce7c27fba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Derrick</a:t>
            </a:r>
            <a:endParaRPr/>
          </a:p>
        </p:txBody>
      </p:sp>
      <p:sp>
        <p:nvSpPr>
          <p:cNvPr id="78" name="Google Shape;7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Denise</a:t>
            </a:r>
            <a:endParaRPr/>
          </a:p>
        </p:txBody>
      </p:sp>
      <p:sp>
        <p:nvSpPr>
          <p:cNvPr id="88" name="Google Shape;8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d2ffac32d5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Denise</a:t>
            </a:r>
            <a:endParaRPr/>
          </a:p>
        </p:txBody>
      </p:sp>
      <p:sp>
        <p:nvSpPr>
          <p:cNvPr id="94" name="Google Shape;94;gd2ffac32d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c783b00da7_1_113:notes"/>
          <p:cNvSpPr txBox="1"/>
          <p:nvPr>
            <p:ph idx="1" type="body"/>
          </p:nvPr>
        </p:nvSpPr>
        <p:spPr>
          <a:xfrm>
            <a:off x="685800" y="4400556"/>
            <a:ext cx="54864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 name="Google Shape;100;gc783b00da7_1_113:notes"/>
          <p:cNvSpPr/>
          <p:nvPr>
            <p:ph idx="2" type="sldImg"/>
          </p:nvPr>
        </p:nvSpPr>
        <p:spPr>
          <a:xfrm>
            <a:off x="635000" y="1142418"/>
            <a:ext cx="5588100" cy="3085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c783b00da7_1_16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Mike T</a:t>
            </a:r>
            <a:endParaRPr/>
          </a:p>
        </p:txBody>
      </p:sp>
      <p:sp>
        <p:nvSpPr>
          <p:cNvPr id="107" name="Google Shape;107;gc783b00da7_1_1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5" name="Shape 15"/>
        <p:cNvGrpSpPr/>
        <p:nvPr/>
      </p:nvGrpSpPr>
      <p:grpSpPr>
        <a:xfrm>
          <a:off x="0" y="0"/>
          <a:ext cx="0" cy="0"/>
          <a:chOff x="0" y="0"/>
          <a:chExt cx="0" cy="0"/>
        </a:xfrm>
      </p:grpSpPr>
      <p:sp>
        <p:nvSpPr>
          <p:cNvPr id="16" name="Google Shape;16;p6"/>
          <p:cNvSpPr txBox="1"/>
          <p:nvPr>
            <p:ph idx="1" type="body"/>
          </p:nvPr>
        </p:nvSpPr>
        <p:spPr>
          <a:xfrm>
            <a:off x="838200" y="2055209"/>
            <a:ext cx="10515600" cy="41217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 name="Google Shape;17;p6"/>
          <p:cNvSpPr txBox="1"/>
          <p:nvPr>
            <p:ph type="title"/>
          </p:nvPr>
        </p:nvSpPr>
        <p:spPr>
          <a:xfrm>
            <a:off x="380999" y="1262730"/>
            <a:ext cx="10515600" cy="56607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1_Title Slide">
    <p:bg>
      <p:bgPr>
        <a:solidFill>
          <a:schemeClr val="lt1"/>
        </a:solidFill>
      </p:bgPr>
    </p:bg>
    <p:spTree>
      <p:nvGrpSpPr>
        <p:cNvPr id="42" name="Shape 42"/>
        <p:cNvGrpSpPr/>
        <p:nvPr/>
      </p:nvGrpSpPr>
      <p:grpSpPr>
        <a:xfrm>
          <a:off x="0" y="0"/>
          <a:ext cx="0" cy="0"/>
          <a:chOff x="0" y="0"/>
          <a:chExt cx="0" cy="0"/>
        </a:xfrm>
      </p:grpSpPr>
      <p:sp>
        <p:nvSpPr>
          <p:cNvPr id="43" name="Google Shape;43;gc783b00da7_1_366"/>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44" name="Google Shape;44;gc783b00da7_1_366"/>
          <p:cNvSpPr txBox="1"/>
          <p:nvPr>
            <p:ph type="title"/>
          </p:nvPr>
        </p:nvSpPr>
        <p:spPr>
          <a:xfrm>
            <a:off x="380999" y="1262730"/>
            <a:ext cx="10515600" cy="5661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8" name="Shape 18"/>
        <p:cNvGrpSpPr/>
        <p:nvPr/>
      </p:nvGrpSpPr>
      <p:grpSpPr>
        <a:xfrm>
          <a:off x="0" y="0"/>
          <a:ext cx="0" cy="0"/>
          <a:chOff x="0" y="0"/>
          <a:chExt cx="0" cy="0"/>
        </a:xfrm>
      </p:grpSpPr>
      <p:sp>
        <p:nvSpPr>
          <p:cNvPr id="19" name="Google Shape;19;p7"/>
          <p:cNvSpPr txBox="1"/>
          <p:nvPr>
            <p:ph type="title"/>
          </p:nvPr>
        </p:nvSpPr>
        <p:spPr>
          <a:xfrm>
            <a:off x="839788" y="1252845"/>
            <a:ext cx="3932237" cy="98235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800"/>
              <a:buFont typeface="Calibri"/>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7"/>
          <p:cNvSpPr txBox="1"/>
          <p:nvPr>
            <p:ph idx="1" type="body"/>
          </p:nvPr>
        </p:nvSpPr>
        <p:spPr>
          <a:xfrm>
            <a:off x="839788" y="2235200"/>
            <a:ext cx="3932237" cy="442943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1" name="Shape 21"/>
        <p:cNvGrpSpPr/>
        <p:nvPr/>
      </p:nvGrpSpPr>
      <p:grpSpPr>
        <a:xfrm>
          <a:off x="0" y="0"/>
          <a:ext cx="0" cy="0"/>
          <a:chOff x="0" y="0"/>
          <a:chExt cx="0" cy="0"/>
        </a:xfrm>
      </p:grpSpPr>
      <p:sp>
        <p:nvSpPr>
          <p:cNvPr id="22" name="Google Shape;22;p8"/>
          <p:cNvSpPr txBox="1"/>
          <p:nvPr>
            <p:ph idx="1" type="body"/>
          </p:nvPr>
        </p:nvSpPr>
        <p:spPr>
          <a:xfrm>
            <a:off x="838200" y="1828800"/>
            <a:ext cx="5181600" cy="47501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 name="Google Shape;23;p8"/>
          <p:cNvSpPr txBox="1"/>
          <p:nvPr>
            <p:ph idx="2" type="body"/>
          </p:nvPr>
        </p:nvSpPr>
        <p:spPr>
          <a:xfrm>
            <a:off x="6172200" y="1828800"/>
            <a:ext cx="5181600" cy="47501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8"/>
          <p:cNvSpPr txBox="1"/>
          <p:nvPr>
            <p:ph type="title"/>
          </p:nvPr>
        </p:nvSpPr>
        <p:spPr>
          <a:xfrm>
            <a:off x="380999" y="1262730"/>
            <a:ext cx="10515600" cy="56607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 name="Shape 25"/>
        <p:cNvGrpSpPr/>
        <p:nvPr/>
      </p:nvGrpSpPr>
      <p:grpSpPr>
        <a:xfrm>
          <a:off x="0" y="0"/>
          <a:ext cx="0" cy="0"/>
          <a:chOff x="0" y="0"/>
          <a:chExt cx="0" cy="0"/>
        </a:xfrm>
      </p:grpSpPr>
      <p:sp>
        <p:nvSpPr>
          <p:cNvPr id="26" name="Google Shape;26;p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 name="Shape 28"/>
        <p:cNvGrpSpPr/>
        <p:nvPr/>
      </p:nvGrpSpPr>
      <p:grpSpPr>
        <a:xfrm>
          <a:off x="0" y="0"/>
          <a:ext cx="0" cy="0"/>
          <a:chOff x="0" y="0"/>
          <a:chExt cx="0" cy="0"/>
        </a:xfrm>
      </p:grpSpPr>
      <p:sp>
        <p:nvSpPr>
          <p:cNvPr id="29" name="Google Shape;29;p1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5400"/>
              <a:buFont typeface="Calibri"/>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1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31" name="Shape 31"/>
        <p:cNvGrpSpPr/>
        <p:nvPr/>
      </p:nvGrpSpPr>
      <p:grpSpPr>
        <a:xfrm>
          <a:off x="0" y="0"/>
          <a:ext cx="0" cy="0"/>
          <a:chOff x="0" y="0"/>
          <a:chExt cx="0" cy="0"/>
        </a:xfrm>
      </p:grpSpPr>
      <p:sp>
        <p:nvSpPr>
          <p:cNvPr id="32" name="Google Shape;32;p11"/>
          <p:cNvSpPr txBox="1"/>
          <p:nvPr>
            <p:ph idx="1" type="body"/>
          </p:nvPr>
        </p:nvSpPr>
        <p:spPr>
          <a:xfrm>
            <a:off x="839788" y="2731024"/>
            <a:ext cx="5157787" cy="38819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11"/>
          <p:cNvSpPr txBox="1"/>
          <p:nvPr>
            <p:ph idx="2" type="body"/>
          </p:nvPr>
        </p:nvSpPr>
        <p:spPr>
          <a:xfrm>
            <a:off x="6172200" y="2731024"/>
            <a:ext cx="5183188" cy="38819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11"/>
          <p:cNvSpPr txBox="1"/>
          <p:nvPr>
            <p:ph type="title"/>
          </p:nvPr>
        </p:nvSpPr>
        <p:spPr>
          <a:xfrm>
            <a:off x="380999" y="1262730"/>
            <a:ext cx="10515600" cy="56607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5" name="Shape 35"/>
        <p:cNvGrpSpPr/>
        <p:nvPr/>
      </p:nvGrpSpPr>
      <p:grpSpPr>
        <a:xfrm>
          <a:off x="0" y="0"/>
          <a:ext cx="0" cy="0"/>
          <a:chOff x="0" y="0"/>
          <a:chExt cx="0" cy="0"/>
        </a:xfrm>
      </p:grpSpPr>
      <p:sp>
        <p:nvSpPr>
          <p:cNvPr id="36" name="Google Shape;36;p12"/>
          <p:cNvSpPr txBox="1"/>
          <p:nvPr>
            <p:ph type="title"/>
          </p:nvPr>
        </p:nvSpPr>
        <p:spPr>
          <a:xfrm>
            <a:off x="380999" y="1262730"/>
            <a:ext cx="10515600" cy="56607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7" name="Shape 37"/>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8" name="Shape 38"/>
        <p:cNvGrpSpPr/>
        <p:nvPr/>
      </p:nvGrpSpPr>
      <p:grpSpPr>
        <a:xfrm>
          <a:off x="0" y="0"/>
          <a:ext cx="0" cy="0"/>
          <a:chOff x="0" y="0"/>
          <a:chExt cx="0" cy="0"/>
        </a:xfrm>
      </p:grpSpPr>
      <p:sp>
        <p:nvSpPr>
          <p:cNvPr id="39" name="Google Shape;39;p14"/>
          <p:cNvSpPr txBox="1"/>
          <p:nvPr>
            <p:ph type="title"/>
          </p:nvPr>
        </p:nvSpPr>
        <p:spPr>
          <a:xfrm>
            <a:off x="839787" y="1238003"/>
            <a:ext cx="3932237" cy="84479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800"/>
              <a:buFont typeface="Calibri"/>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14"/>
          <p:cNvSpPr txBox="1"/>
          <p:nvPr>
            <p:ph idx="1" type="body"/>
          </p:nvPr>
        </p:nvSpPr>
        <p:spPr>
          <a:xfrm>
            <a:off x="5183188" y="1235034"/>
            <a:ext cx="6172200" cy="51420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200"/>
              <a:buNone/>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1" name="Google Shape;41;p14"/>
          <p:cNvSpPr txBox="1"/>
          <p:nvPr>
            <p:ph idx="2" type="body"/>
          </p:nvPr>
        </p:nvSpPr>
        <p:spPr>
          <a:xfrm>
            <a:off x="839788" y="2218268"/>
            <a:ext cx="3932237" cy="415878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2" Type="http://schemas.openxmlformats.org/officeDocument/2006/relationships/theme" Target="../theme/theme1.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
          <p:cNvSpPr txBox="1"/>
          <p:nvPr>
            <p:ph idx="1" type="body"/>
          </p:nvPr>
        </p:nvSpPr>
        <p:spPr>
          <a:xfrm>
            <a:off x="838200" y="2055209"/>
            <a:ext cx="10515600" cy="4121753"/>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dk1"/>
              </a:buClr>
              <a:buSzPts val="2800"/>
              <a:buFont typeface="Arial"/>
              <a:buNone/>
              <a:defRPr b="1"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1" name="Google Shape;11;p5"/>
          <p:cNvPicPr preferRelativeResize="0"/>
          <p:nvPr/>
        </p:nvPicPr>
        <p:blipFill rotWithShape="1">
          <a:blip r:embed="rId1">
            <a:alphaModFix/>
          </a:blip>
          <a:srcRect b="0" l="0" r="0" t="0"/>
          <a:stretch/>
        </p:blipFill>
        <p:spPr>
          <a:xfrm>
            <a:off x="9489439" y="86721"/>
            <a:ext cx="2338125" cy="907192"/>
          </a:xfrm>
          <a:prstGeom prst="rect">
            <a:avLst/>
          </a:prstGeom>
          <a:noFill/>
          <a:ln>
            <a:noFill/>
          </a:ln>
        </p:spPr>
      </p:pic>
      <p:sp>
        <p:nvSpPr>
          <p:cNvPr id="12" name="Google Shape;12;p5"/>
          <p:cNvSpPr txBox="1"/>
          <p:nvPr/>
        </p:nvSpPr>
        <p:spPr>
          <a:xfrm>
            <a:off x="380999" y="118776"/>
            <a:ext cx="7635241" cy="860468"/>
          </a:xfrm>
          <a:prstGeom prst="rect">
            <a:avLst/>
          </a:prstGeom>
          <a:noFill/>
          <a:ln>
            <a:noFill/>
          </a:ln>
        </p:spPr>
        <p:txBody>
          <a:bodyPr anchorCtr="0" anchor="t" bIns="45700" lIns="91425" spcFirstLastPara="1" rIns="91425" wrap="square" tIns="45700">
            <a:normAutofit fontScale="25000" lnSpcReduction="20000"/>
          </a:bodyPr>
          <a:lstStyle/>
          <a:p>
            <a:pPr indent="0" lvl="0" marL="0" marR="0" rtl="0" algn="l">
              <a:lnSpc>
                <a:spcPct val="120000"/>
              </a:lnSpc>
              <a:spcBef>
                <a:spcPts val="0"/>
              </a:spcBef>
              <a:spcAft>
                <a:spcPts val="0"/>
              </a:spcAft>
              <a:buClr>
                <a:srgbClr val="1F3864"/>
              </a:buClr>
              <a:buSzPct val="100000"/>
              <a:buFont typeface="Arial"/>
              <a:buNone/>
            </a:pPr>
            <a:r>
              <a:rPr b="0" i="0" lang="en-US" sz="15200" u="none" cap="none" strike="noStrike">
                <a:solidFill>
                  <a:srgbClr val="1F3864"/>
                </a:solidFill>
                <a:latin typeface="Arial"/>
                <a:ea typeface="Arial"/>
                <a:cs typeface="Arial"/>
                <a:sym typeface="Arial"/>
              </a:rPr>
              <a:t>SER-NE ANNUAL MEETING</a:t>
            </a:r>
            <a:endParaRPr/>
          </a:p>
          <a:p>
            <a:pPr indent="0" lvl="0" marL="0" marR="0" rtl="0" algn="l">
              <a:lnSpc>
                <a:spcPct val="120000"/>
              </a:lnSpc>
              <a:spcBef>
                <a:spcPts val="0"/>
              </a:spcBef>
              <a:spcAft>
                <a:spcPts val="0"/>
              </a:spcAft>
              <a:buClr>
                <a:srgbClr val="7F7F7F"/>
              </a:buClr>
              <a:buSzPct val="100000"/>
              <a:buFont typeface="Arial"/>
              <a:buNone/>
            </a:pPr>
            <a:r>
              <a:rPr lang="en-US" sz="6400">
                <a:solidFill>
                  <a:srgbClr val="7F7F7F"/>
                </a:solidFill>
                <a:latin typeface="Calibri"/>
                <a:ea typeface="Calibri"/>
                <a:cs typeface="Calibri"/>
                <a:sym typeface="Calibri"/>
              </a:rPr>
              <a:t>April 19, 2021</a:t>
            </a:r>
            <a:endParaRPr/>
          </a:p>
        </p:txBody>
      </p:sp>
      <p:cxnSp>
        <p:nvCxnSpPr>
          <p:cNvPr id="13" name="Google Shape;13;p5"/>
          <p:cNvCxnSpPr/>
          <p:nvPr/>
        </p:nvCxnSpPr>
        <p:spPr>
          <a:xfrm>
            <a:off x="380999" y="1036320"/>
            <a:ext cx="11446567" cy="1"/>
          </a:xfrm>
          <a:prstGeom prst="straightConnector1">
            <a:avLst/>
          </a:prstGeom>
          <a:noFill/>
          <a:ln cap="flat" cmpd="sng" w="9525">
            <a:solidFill>
              <a:schemeClr val="dk1"/>
            </a:solidFill>
            <a:prstDash val="solid"/>
            <a:round/>
            <a:headEnd len="sm" w="sm" type="none"/>
            <a:tailEnd len="sm" w="sm" type="none"/>
          </a:ln>
        </p:spPr>
      </p:cxnSp>
      <p:sp>
        <p:nvSpPr>
          <p:cNvPr id="14" name="Google Shape;14;p5"/>
          <p:cNvSpPr txBox="1"/>
          <p:nvPr>
            <p:ph type="title"/>
          </p:nvPr>
        </p:nvSpPr>
        <p:spPr>
          <a:xfrm>
            <a:off x="380999" y="1262730"/>
            <a:ext cx="10515600" cy="56607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2800"/>
              <a:buFont typeface="Calibri"/>
              <a:buNone/>
              <a:defRPr b="1" i="0" sz="28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0.jpg"/><Relationship Id="rId4" Type="http://schemas.openxmlformats.org/officeDocument/2006/relationships/image" Target="../media/image12.jpg"/><Relationship Id="rId5" Type="http://schemas.openxmlformats.org/officeDocument/2006/relationships/image" Target="../media/image1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 name="Shape 49"/>
        <p:cNvGrpSpPr/>
        <p:nvPr/>
      </p:nvGrpSpPr>
      <p:grpSpPr>
        <a:xfrm>
          <a:off x="0" y="0"/>
          <a:ext cx="0" cy="0"/>
          <a:chOff x="0" y="0"/>
          <a:chExt cx="0" cy="0"/>
        </a:xfrm>
      </p:grpSpPr>
      <p:sp>
        <p:nvSpPr>
          <p:cNvPr id="50" name="Google Shape;50;gc175fe5350_1_0"/>
          <p:cNvSpPr txBox="1"/>
          <p:nvPr>
            <p:ph idx="1" type="subTitle"/>
          </p:nvPr>
        </p:nvSpPr>
        <p:spPr>
          <a:xfrm>
            <a:off x="1524000" y="3602038"/>
            <a:ext cx="9144000" cy="16557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t/>
            </a:r>
            <a:endParaRPr/>
          </a:p>
        </p:txBody>
      </p:sp>
      <p:sp>
        <p:nvSpPr>
          <p:cNvPr id="51" name="Google Shape;51;gc175fe5350_1_0"/>
          <p:cNvSpPr txBox="1"/>
          <p:nvPr>
            <p:ph type="ctrTitle"/>
          </p:nvPr>
        </p:nvSpPr>
        <p:spPr>
          <a:xfrm>
            <a:off x="1524000" y="1122363"/>
            <a:ext cx="9144000" cy="23877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None/>
            </a:pPr>
            <a:r>
              <a:t/>
            </a:r>
            <a:endParaRPr/>
          </a:p>
        </p:txBody>
      </p:sp>
      <p:pic>
        <p:nvPicPr>
          <p:cNvPr id="52" name="Google Shape;52;gc175fe5350_1_0"/>
          <p:cNvPicPr preferRelativeResize="0"/>
          <p:nvPr/>
        </p:nvPicPr>
        <p:blipFill rotWithShape="1">
          <a:blip r:embed="rId3">
            <a:alphaModFix/>
          </a:blip>
          <a:srcRect b="0" l="0" r="0" t="12172"/>
          <a:stretch/>
        </p:blipFill>
        <p:spPr>
          <a:xfrm>
            <a:off x="-161927" y="1078675"/>
            <a:ext cx="12438745" cy="614506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gc783b00da7_1_107"/>
          <p:cNvSpPr txBox="1"/>
          <p:nvPr>
            <p:ph type="title"/>
          </p:nvPr>
        </p:nvSpPr>
        <p:spPr>
          <a:xfrm>
            <a:off x="380999" y="1262730"/>
            <a:ext cx="10515600" cy="566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lang="en-US" sz="3000"/>
              <a:t>SER International – </a:t>
            </a:r>
            <a:r>
              <a:rPr lang="en-US"/>
              <a:t>Chapter Relations Committee</a:t>
            </a:r>
            <a:endParaRPr/>
          </a:p>
        </p:txBody>
      </p:sp>
      <p:pic>
        <p:nvPicPr>
          <p:cNvPr id="115" name="Google Shape;115;gc783b00da7_1_107"/>
          <p:cNvPicPr preferRelativeResize="0"/>
          <p:nvPr/>
        </p:nvPicPr>
        <p:blipFill>
          <a:blip r:embed="rId3">
            <a:alphaModFix/>
          </a:blip>
          <a:stretch>
            <a:fillRect/>
          </a:stretch>
        </p:blipFill>
        <p:spPr>
          <a:xfrm>
            <a:off x="822288" y="1828830"/>
            <a:ext cx="10547430" cy="472437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pic>
        <p:nvPicPr>
          <p:cNvPr id="121" name="Google Shape;121;gd2c1342d8e_1_2"/>
          <p:cNvPicPr preferRelativeResize="0"/>
          <p:nvPr/>
        </p:nvPicPr>
        <p:blipFill>
          <a:blip r:embed="rId3">
            <a:alphaModFix/>
          </a:blip>
          <a:stretch>
            <a:fillRect/>
          </a:stretch>
        </p:blipFill>
        <p:spPr>
          <a:xfrm>
            <a:off x="349375" y="1226750"/>
            <a:ext cx="11010900" cy="5524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gc783b00da7_1_188"/>
          <p:cNvSpPr txBox="1"/>
          <p:nvPr>
            <p:ph type="title"/>
          </p:nvPr>
        </p:nvSpPr>
        <p:spPr>
          <a:xfrm>
            <a:off x="313050" y="1709738"/>
            <a:ext cx="10515600" cy="2852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lang="en-US"/>
              <a:t>State of the chapter</a:t>
            </a:r>
            <a:endParaRPr/>
          </a:p>
        </p:txBody>
      </p:sp>
      <p:sp>
        <p:nvSpPr>
          <p:cNvPr id="127" name="Google Shape;127;gc783b00da7_1_188"/>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888888"/>
              </a:buClr>
              <a:buSzPts val="2400"/>
              <a:buNone/>
            </a:pPr>
            <a:r>
              <a:t/>
            </a:r>
            <a:endParaRPr/>
          </a:p>
        </p:txBody>
      </p:sp>
      <p:pic>
        <p:nvPicPr>
          <p:cNvPr id="128" name="Google Shape;128;gc783b00da7_1_188"/>
          <p:cNvPicPr preferRelativeResize="0"/>
          <p:nvPr>
            <p:ph idx="2" type="pic"/>
          </p:nvPr>
        </p:nvPicPr>
        <p:blipFill rotWithShape="1">
          <a:blip r:embed="rId3">
            <a:alphaModFix/>
          </a:blip>
          <a:srcRect b="0" l="7227" r="7236" t="0"/>
          <a:stretch/>
        </p:blipFill>
        <p:spPr>
          <a:xfrm>
            <a:off x="6722309" y="1709745"/>
            <a:ext cx="5037000" cy="4416300"/>
          </a:xfrm>
          <a:prstGeom prst="rect">
            <a:avLst/>
          </a:prstGeom>
          <a:noFill/>
          <a:ln cap="flat" cmpd="sng" w="12700">
            <a:solidFill>
              <a:schemeClr val="dk1"/>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gc783b00da7_1_241"/>
          <p:cNvSpPr txBox="1"/>
          <p:nvPr>
            <p:ph type="title"/>
          </p:nvPr>
        </p:nvSpPr>
        <p:spPr>
          <a:xfrm>
            <a:off x="380999" y="1262730"/>
            <a:ext cx="10515600" cy="566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lang="en-US"/>
              <a:t>Membership Report - 242 active members as of March!</a:t>
            </a:r>
            <a:r>
              <a:rPr lang="en-US"/>
              <a:t> </a:t>
            </a:r>
            <a:endParaRPr/>
          </a:p>
        </p:txBody>
      </p:sp>
      <p:pic>
        <p:nvPicPr>
          <p:cNvPr id="134" name="Google Shape;134;gc783b00da7_1_241"/>
          <p:cNvPicPr preferRelativeResize="0"/>
          <p:nvPr/>
        </p:nvPicPr>
        <p:blipFill>
          <a:blip r:embed="rId3">
            <a:alphaModFix/>
          </a:blip>
          <a:stretch>
            <a:fillRect/>
          </a:stretch>
        </p:blipFill>
        <p:spPr>
          <a:xfrm>
            <a:off x="585875" y="1828823"/>
            <a:ext cx="11020244" cy="48767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gc841c4b95a_0_3"/>
          <p:cNvSpPr txBox="1"/>
          <p:nvPr>
            <p:ph type="title"/>
          </p:nvPr>
        </p:nvSpPr>
        <p:spPr>
          <a:xfrm>
            <a:off x="380999" y="1262730"/>
            <a:ext cx="10515600" cy="566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lang="en-US"/>
              <a:t>Membership Report - continued </a:t>
            </a:r>
            <a:endParaRPr/>
          </a:p>
        </p:txBody>
      </p:sp>
      <p:pic>
        <p:nvPicPr>
          <p:cNvPr id="140" name="Google Shape;140;gc841c4b95a_0_3"/>
          <p:cNvPicPr preferRelativeResize="0"/>
          <p:nvPr/>
        </p:nvPicPr>
        <p:blipFill>
          <a:blip r:embed="rId3">
            <a:alphaModFix/>
          </a:blip>
          <a:stretch>
            <a:fillRect/>
          </a:stretch>
        </p:blipFill>
        <p:spPr>
          <a:xfrm>
            <a:off x="269325" y="2348597"/>
            <a:ext cx="5535875" cy="3175625"/>
          </a:xfrm>
          <a:prstGeom prst="rect">
            <a:avLst/>
          </a:prstGeom>
          <a:noFill/>
          <a:ln>
            <a:noFill/>
          </a:ln>
        </p:spPr>
      </p:pic>
      <p:pic>
        <p:nvPicPr>
          <p:cNvPr id="141" name="Google Shape;141;gc841c4b95a_0_3"/>
          <p:cNvPicPr preferRelativeResize="0"/>
          <p:nvPr/>
        </p:nvPicPr>
        <p:blipFill>
          <a:blip r:embed="rId4">
            <a:alphaModFix/>
          </a:blip>
          <a:stretch>
            <a:fillRect/>
          </a:stretch>
        </p:blipFill>
        <p:spPr>
          <a:xfrm>
            <a:off x="5973751" y="1543650"/>
            <a:ext cx="5913950" cy="47855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gc783b00da7_1_247"/>
          <p:cNvPicPr preferRelativeResize="0"/>
          <p:nvPr/>
        </p:nvPicPr>
        <p:blipFill>
          <a:blip r:embed="rId3">
            <a:alphaModFix/>
          </a:blip>
          <a:stretch>
            <a:fillRect/>
          </a:stretch>
        </p:blipFill>
        <p:spPr>
          <a:xfrm>
            <a:off x="152400" y="1387925"/>
            <a:ext cx="11887201" cy="503457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gc783b00da7_1_259"/>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lang="en-US"/>
              <a:t>Looking ahead … </a:t>
            </a:r>
            <a:endParaRPr/>
          </a:p>
        </p:txBody>
      </p:sp>
      <p:sp>
        <p:nvSpPr>
          <p:cNvPr id="152" name="Google Shape;152;gc783b00da7_1_259"/>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888888"/>
              </a:buClr>
              <a:buSzPts val="2400"/>
              <a:buNone/>
            </a:pPr>
            <a:r>
              <a:t/>
            </a:r>
            <a:endParaRPr/>
          </a:p>
        </p:txBody>
      </p:sp>
      <p:pic>
        <p:nvPicPr>
          <p:cNvPr id="153" name="Google Shape;153;gc783b00da7_1_259"/>
          <p:cNvPicPr preferRelativeResize="0"/>
          <p:nvPr>
            <p:ph idx="2" type="pic"/>
          </p:nvPr>
        </p:nvPicPr>
        <p:blipFill rotWithShape="1">
          <a:blip r:embed="rId3">
            <a:alphaModFix/>
          </a:blip>
          <a:srcRect b="0" l="7227" r="7236" t="0"/>
          <a:stretch/>
        </p:blipFill>
        <p:spPr>
          <a:xfrm>
            <a:off x="6462884" y="1641620"/>
            <a:ext cx="5037000" cy="4416300"/>
          </a:xfrm>
          <a:prstGeom prst="rect">
            <a:avLst/>
          </a:prstGeom>
          <a:noFill/>
          <a:ln cap="flat" cmpd="sng" w="12700">
            <a:solidFill>
              <a:schemeClr val="dk1"/>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gc783b00da7_1_253"/>
          <p:cNvSpPr txBox="1"/>
          <p:nvPr>
            <p:ph idx="1" type="body"/>
          </p:nvPr>
        </p:nvSpPr>
        <p:spPr>
          <a:xfrm>
            <a:off x="838200" y="1828800"/>
            <a:ext cx="11061900" cy="47502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0"/>
              </a:spcBef>
              <a:spcAft>
                <a:spcPts val="0"/>
              </a:spcAft>
              <a:buSzPts val="1800"/>
              <a:buChar char="●"/>
            </a:pPr>
            <a:r>
              <a:rPr b="0" lang="en-US"/>
              <a:t>SER-I 2021 world conference, 21 – 24 June</a:t>
            </a:r>
            <a:endParaRPr b="0"/>
          </a:p>
          <a:p>
            <a:pPr indent="-342900" lvl="0" marL="457200" rtl="0" algn="l">
              <a:lnSpc>
                <a:spcPct val="90000"/>
              </a:lnSpc>
              <a:spcBef>
                <a:spcPts val="0"/>
              </a:spcBef>
              <a:spcAft>
                <a:spcPts val="0"/>
              </a:spcAft>
              <a:buSzPts val="1800"/>
              <a:buChar char="●"/>
            </a:pPr>
            <a:r>
              <a:t/>
            </a:r>
            <a:endParaRPr b="0"/>
          </a:p>
        </p:txBody>
      </p:sp>
      <p:sp>
        <p:nvSpPr>
          <p:cNvPr id="159" name="Google Shape;159;gc783b00da7_1_253"/>
          <p:cNvSpPr txBox="1"/>
          <p:nvPr>
            <p:ph type="title"/>
          </p:nvPr>
        </p:nvSpPr>
        <p:spPr>
          <a:xfrm>
            <a:off x="380999" y="1262730"/>
            <a:ext cx="10515600" cy="566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lang="en-US"/>
              <a:t>Looking ahead</a:t>
            </a:r>
            <a:endParaRPr/>
          </a:p>
        </p:txBody>
      </p:sp>
      <p:pic>
        <p:nvPicPr>
          <p:cNvPr id="160" name="Google Shape;160;gc783b00da7_1_253"/>
          <p:cNvPicPr preferRelativeResize="0"/>
          <p:nvPr/>
        </p:nvPicPr>
        <p:blipFill>
          <a:blip r:embed="rId3">
            <a:alphaModFix/>
          </a:blip>
          <a:stretch>
            <a:fillRect/>
          </a:stretch>
        </p:blipFill>
        <p:spPr>
          <a:xfrm>
            <a:off x="0" y="2382667"/>
            <a:ext cx="12192000" cy="279201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gd2ffac32d5_0_20"/>
          <p:cNvSpPr txBox="1"/>
          <p:nvPr>
            <p:ph idx="1" type="body"/>
          </p:nvPr>
        </p:nvSpPr>
        <p:spPr>
          <a:xfrm>
            <a:off x="838200" y="1828800"/>
            <a:ext cx="6266700" cy="47502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0"/>
              </a:spcBef>
              <a:spcAft>
                <a:spcPts val="0"/>
              </a:spcAft>
              <a:buSzPts val="1800"/>
              <a:buChar char="●"/>
            </a:pPr>
            <a:r>
              <a:rPr b="0" lang="en-US"/>
              <a:t>SER-I 2021 world conference, 21 – 24 June</a:t>
            </a:r>
            <a:endParaRPr b="0"/>
          </a:p>
          <a:p>
            <a:pPr indent="-342900" lvl="0" marL="457200" rtl="0" algn="l">
              <a:lnSpc>
                <a:spcPct val="90000"/>
              </a:lnSpc>
              <a:spcBef>
                <a:spcPts val="0"/>
              </a:spcBef>
              <a:spcAft>
                <a:spcPts val="0"/>
              </a:spcAft>
              <a:buSzPts val="1800"/>
              <a:buChar char="●"/>
            </a:pPr>
            <a:r>
              <a:rPr b="0" lang="en-US"/>
              <a:t>Webinar series in planning (sponsorship opportunities)</a:t>
            </a:r>
            <a:endParaRPr b="0"/>
          </a:p>
          <a:p>
            <a:pPr indent="-342900" lvl="0" marL="457200" rtl="0" algn="l">
              <a:lnSpc>
                <a:spcPct val="90000"/>
              </a:lnSpc>
              <a:spcBef>
                <a:spcPts val="0"/>
              </a:spcBef>
              <a:spcAft>
                <a:spcPts val="0"/>
              </a:spcAft>
              <a:buSzPts val="1800"/>
              <a:buChar char="●"/>
            </a:pPr>
            <a:r>
              <a:rPr b="0" lang="en-US"/>
              <a:t>Please fill out the SER-NE survey, coming to your inbox soon!</a:t>
            </a:r>
            <a:endParaRPr b="0"/>
          </a:p>
          <a:p>
            <a:pPr indent="0" lvl="0" marL="457200" rtl="0" algn="l">
              <a:lnSpc>
                <a:spcPct val="90000"/>
              </a:lnSpc>
              <a:spcBef>
                <a:spcPts val="0"/>
              </a:spcBef>
              <a:spcAft>
                <a:spcPts val="0"/>
              </a:spcAft>
              <a:buNone/>
            </a:pPr>
            <a:r>
              <a:t/>
            </a:r>
            <a:endParaRPr b="0"/>
          </a:p>
        </p:txBody>
      </p:sp>
      <p:sp>
        <p:nvSpPr>
          <p:cNvPr id="166" name="Google Shape;166;gd2ffac32d5_0_20"/>
          <p:cNvSpPr txBox="1"/>
          <p:nvPr>
            <p:ph type="title"/>
          </p:nvPr>
        </p:nvSpPr>
        <p:spPr>
          <a:xfrm>
            <a:off x="380999" y="1262730"/>
            <a:ext cx="10515600" cy="566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lang="en-US"/>
              <a:t>Looking ahead</a:t>
            </a:r>
            <a:endParaRPr/>
          </a:p>
        </p:txBody>
      </p:sp>
      <p:pic>
        <p:nvPicPr>
          <p:cNvPr id="167" name="Google Shape;167;gd2ffac32d5_0_20"/>
          <p:cNvPicPr preferRelativeResize="0"/>
          <p:nvPr/>
        </p:nvPicPr>
        <p:blipFill>
          <a:blip r:embed="rId3">
            <a:alphaModFix/>
          </a:blip>
          <a:stretch>
            <a:fillRect/>
          </a:stretch>
        </p:blipFill>
        <p:spPr>
          <a:xfrm>
            <a:off x="7416650" y="1504750"/>
            <a:ext cx="3664151" cy="48855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gc783b00da7_1_312"/>
          <p:cNvSpPr txBox="1"/>
          <p:nvPr>
            <p:ph type="title"/>
          </p:nvPr>
        </p:nvSpPr>
        <p:spPr>
          <a:xfrm>
            <a:off x="380999" y="1262730"/>
            <a:ext cx="10515600" cy="566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lang="en-US"/>
              <a:t>Thank you!</a:t>
            </a:r>
            <a:endParaRPr/>
          </a:p>
        </p:txBody>
      </p:sp>
      <p:sp>
        <p:nvSpPr>
          <p:cNvPr id="173" name="Google Shape;173;gc783b00da7_1_312"/>
          <p:cNvSpPr txBox="1"/>
          <p:nvPr/>
        </p:nvSpPr>
        <p:spPr>
          <a:xfrm>
            <a:off x="619126" y="1935033"/>
            <a:ext cx="5098200" cy="4446300"/>
          </a:xfrm>
          <a:prstGeom prst="rect">
            <a:avLst/>
          </a:prstGeom>
          <a:noFill/>
          <a:ln>
            <a:noFill/>
          </a:ln>
        </p:spPr>
        <p:txBody>
          <a:bodyPr anchorCtr="0" anchor="t" bIns="45700" lIns="91425" spcFirstLastPara="1" rIns="91425" wrap="square" tIns="45700">
            <a:noAutofit/>
          </a:bodyPr>
          <a:lstStyle/>
          <a:p>
            <a:pPr indent="-457188" lvl="0" marL="457188" marR="0" rtl="0" algn="l">
              <a:lnSpc>
                <a:spcPct val="80000"/>
              </a:lnSpc>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Members of the SER-NE board and advisors, past and present</a:t>
            </a:r>
            <a:endParaRPr/>
          </a:p>
          <a:p>
            <a:pPr indent="-279388" lvl="0" marL="457188" marR="0" rtl="0" algn="l">
              <a:lnSpc>
                <a:spcPct val="80000"/>
              </a:lnSpc>
              <a:spcBef>
                <a:spcPts val="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a:p>
            <a:pPr indent="-457188" lvl="0" marL="457188" marR="0" rtl="0" algn="l">
              <a:lnSpc>
                <a:spcPct val="80000"/>
              </a:lnSpc>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Committee chairs</a:t>
            </a:r>
            <a:endParaRPr/>
          </a:p>
          <a:p>
            <a:pPr indent="-279388" lvl="0" marL="457188" marR="0" rtl="0" algn="l">
              <a:lnSpc>
                <a:spcPct val="80000"/>
              </a:lnSpc>
              <a:spcBef>
                <a:spcPts val="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a:p>
            <a:pPr indent="-457188" lvl="0" marL="457188" marR="0" rtl="0" algn="l">
              <a:lnSpc>
                <a:spcPct val="80000"/>
              </a:lnSpc>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All members of SER-NE</a:t>
            </a:r>
            <a:endParaRPr sz="2200">
              <a:solidFill>
                <a:schemeClr val="dk1"/>
              </a:solidFill>
              <a:latin typeface="Calibri"/>
              <a:ea typeface="Calibri"/>
              <a:cs typeface="Calibri"/>
              <a:sym typeface="Calibri"/>
            </a:endParaRPr>
          </a:p>
          <a:p>
            <a:pPr indent="0" lvl="1" marL="457188" marR="0" rtl="0" algn="l">
              <a:lnSpc>
                <a:spcPct val="80000"/>
              </a:lnSpc>
              <a:spcBef>
                <a:spcPts val="500"/>
              </a:spcBef>
              <a:spcAft>
                <a:spcPts val="0"/>
              </a:spcAft>
              <a:buNone/>
            </a:pPr>
            <a:r>
              <a:t/>
            </a:r>
            <a:endParaRPr b="0" i="0" sz="2400" u="none" cap="none" strike="noStrike">
              <a:solidFill>
                <a:schemeClr val="dk1"/>
              </a:solidFill>
              <a:latin typeface="Calibri"/>
              <a:ea typeface="Calibri"/>
              <a:cs typeface="Calibri"/>
              <a:sym typeface="Calibri"/>
            </a:endParaRPr>
          </a:p>
        </p:txBody>
      </p:sp>
      <p:pic>
        <p:nvPicPr>
          <p:cNvPr id="174" name="Google Shape;174;gc783b00da7_1_312"/>
          <p:cNvPicPr preferRelativeResize="0"/>
          <p:nvPr/>
        </p:nvPicPr>
        <p:blipFill rotWithShape="1">
          <a:blip r:embed="rId3">
            <a:alphaModFix/>
          </a:blip>
          <a:srcRect b="30774" l="7005" r="43381" t="12622"/>
          <a:stretch/>
        </p:blipFill>
        <p:spPr>
          <a:xfrm>
            <a:off x="6242407" y="1545766"/>
            <a:ext cx="5592929" cy="4785760"/>
          </a:xfrm>
          <a:prstGeom prst="rect">
            <a:avLst/>
          </a:prstGeom>
          <a:noFill/>
          <a:ln cap="flat" cmpd="sng" w="12700">
            <a:solidFill>
              <a:schemeClr val="dk1"/>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 name="Shape 56"/>
        <p:cNvGrpSpPr/>
        <p:nvPr/>
      </p:nvGrpSpPr>
      <p:grpSpPr>
        <a:xfrm>
          <a:off x="0" y="0"/>
          <a:ext cx="0" cy="0"/>
          <a:chOff x="0" y="0"/>
          <a:chExt cx="0" cy="0"/>
        </a:xfrm>
      </p:grpSpPr>
      <p:pic>
        <p:nvPicPr>
          <p:cNvPr id="57" name="Google Shape;57;gc783b00da7_1_1"/>
          <p:cNvPicPr preferRelativeResize="0"/>
          <p:nvPr>
            <p:ph idx="2" type="pic"/>
          </p:nvPr>
        </p:nvPicPr>
        <p:blipFill rotWithShape="1">
          <a:blip r:embed="rId3">
            <a:alphaModFix/>
          </a:blip>
          <a:srcRect b="0" l="7227" r="7236" t="0"/>
          <a:stretch/>
        </p:blipFill>
        <p:spPr>
          <a:xfrm>
            <a:off x="6462884" y="1641620"/>
            <a:ext cx="5037000" cy="4416300"/>
          </a:xfrm>
          <a:prstGeom prst="rect">
            <a:avLst/>
          </a:prstGeom>
          <a:noFill/>
          <a:ln cap="flat" cmpd="sng" w="12700">
            <a:solidFill>
              <a:schemeClr val="dk1"/>
            </a:solidFill>
            <a:prstDash val="solid"/>
            <a:round/>
            <a:headEnd len="sm" w="sm" type="none"/>
            <a:tailEnd len="sm" w="sm" type="none"/>
          </a:ln>
        </p:spPr>
      </p:pic>
      <p:sp>
        <p:nvSpPr>
          <p:cNvPr id="58" name="Google Shape;58;gc783b00da7_1_1"/>
          <p:cNvSpPr txBox="1"/>
          <p:nvPr/>
        </p:nvSpPr>
        <p:spPr>
          <a:xfrm>
            <a:off x="365811" y="1209647"/>
            <a:ext cx="6356400" cy="528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1800" u="none" cap="none" strike="noStrike">
                <a:solidFill>
                  <a:schemeClr val="dk1"/>
                </a:solidFill>
                <a:latin typeface="Calibri"/>
                <a:ea typeface="Calibri"/>
                <a:cs typeface="Calibri"/>
                <a:sym typeface="Calibri"/>
              </a:rPr>
              <a:t>Introduction</a:t>
            </a:r>
            <a:endParaRPr/>
          </a:p>
          <a:p>
            <a:pPr indent="0" lvl="1" marL="457200" rtl="0" algn="l">
              <a:spcBef>
                <a:spcPts val="0"/>
              </a:spcBef>
              <a:spcAft>
                <a:spcPts val="0"/>
              </a:spcAft>
              <a:buNone/>
            </a:pPr>
            <a:r>
              <a:rPr lang="en-US" sz="1800">
                <a:solidFill>
                  <a:schemeClr val="dk1"/>
                </a:solidFill>
                <a:latin typeface="Calibri"/>
                <a:ea typeface="Calibri"/>
                <a:cs typeface="Calibri"/>
                <a:sym typeface="Calibri"/>
              </a:rPr>
              <a:t>2021 Conference</a:t>
            </a:r>
            <a:endParaRPr sz="1800">
              <a:solidFill>
                <a:schemeClr val="dk1"/>
              </a:solidFill>
              <a:latin typeface="Calibri"/>
              <a:ea typeface="Calibri"/>
              <a:cs typeface="Calibri"/>
              <a:sym typeface="Calibri"/>
            </a:endParaRPr>
          </a:p>
          <a:p>
            <a:pPr indent="0" lvl="1" marL="457200" rtl="0" algn="l">
              <a:spcBef>
                <a:spcPts val="0"/>
              </a:spcBef>
              <a:spcAft>
                <a:spcPts val="0"/>
              </a:spcAft>
              <a:buClr>
                <a:schemeClr val="dk1"/>
              </a:buClr>
              <a:buFont typeface="Arial"/>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Committee Reports</a:t>
            </a:r>
            <a:endParaRPr sz="1800">
              <a:solidFill>
                <a:schemeClr val="dk1"/>
              </a:solidFill>
              <a:latin typeface="Calibri"/>
              <a:ea typeface="Calibri"/>
              <a:cs typeface="Calibri"/>
              <a:sym typeface="Calibri"/>
            </a:endParaRPr>
          </a:p>
          <a:p>
            <a:pPr indent="0" lvl="1" marL="457200" marR="0" rtl="0" algn="l">
              <a:spcBef>
                <a:spcPts val="0"/>
              </a:spcBef>
              <a:spcAft>
                <a:spcPts val="0"/>
              </a:spcAft>
              <a:buNone/>
            </a:pPr>
            <a:r>
              <a:rPr lang="en-US" sz="1800">
                <a:solidFill>
                  <a:schemeClr val="dk1"/>
                </a:solidFill>
                <a:latin typeface="Calibri"/>
                <a:ea typeface="Calibri"/>
                <a:cs typeface="Calibri"/>
                <a:sym typeface="Calibri"/>
              </a:rPr>
              <a:t>Justice, Equity, Inclusion Committee</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Emerging Professionals</a:t>
            </a:r>
            <a:endParaRPr/>
          </a:p>
          <a:p>
            <a:pPr indent="0" lvl="1" marL="457200" marR="0" rtl="0" algn="l">
              <a:spcBef>
                <a:spcPts val="0"/>
              </a:spcBef>
              <a:spcAft>
                <a:spcPts val="0"/>
              </a:spcAft>
              <a:buNone/>
            </a:pPr>
            <a:r>
              <a:rPr lang="en-US" sz="1800">
                <a:solidFill>
                  <a:schemeClr val="dk1"/>
                </a:solidFill>
                <a:latin typeface="Calibri"/>
                <a:ea typeface="Calibri"/>
                <a:cs typeface="Calibri"/>
                <a:sym typeface="Calibri"/>
              </a:rPr>
              <a:t>Board Structure and Leadership</a:t>
            </a:r>
            <a:endParaRPr sz="1800">
              <a:solidFill>
                <a:schemeClr val="dk1"/>
              </a:solidFill>
              <a:latin typeface="Calibri"/>
              <a:ea typeface="Calibri"/>
              <a:cs typeface="Calibri"/>
              <a:sym typeface="Calibri"/>
            </a:endParaRPr>
          </a:p>
          <a:p>
            <a:pPr indent="0" lvl="1" marL="45720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Coordination with SER</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North America Coordinating Committee</a:t>
            </a:r>
            <a:endParaRPr b="0" i="0" sz="1800" u="none" cap="none" strike="noStrike">
              <a:solidFill>
                <a:schemeClr val="dk1"/>
              </a:solidFill>
              <a:latin typeface="Calibri"/>
              <a:ea typeface="Calibri"/>
              <a:cs typeface="Calibri"/>
              <a:sym typeface="Calibri"/>
            </a:endParaRPr>
          </a:p>
          <a:p>
            <a:pPr indent="0" lvl="1" marL="457200" rtl="0" algn="l">
              <a:spcBef>
                <a:spcPts val="0"/>
              </a:spcBef>
              <a:spcAft>
                <a:spcPts val="0"/>
              </a:spcAft>
              <a:buNone/>
            </a:pPr>
            <a:r>
              <a:rPr lang="en-US" sz="1800">
                <a:solidFill>
                  <a:schemeClr val="dk1"/>
                </a:solidFill>
                <a:latin typeface="Calibri"/>
                <a:ea typeface="Calibri"/>
                <a:cs typeface="Calibri"/>
                <a:sym typeface="Calibri"/>
              </a:rPr>
              <a:t>Chapter Relations Committee</a:t>
            </a:r>
            <a:endParaRPr sz="1800">
              <a:solidFill>
                <a:schemeClr val="dk1"/>
              </a:solidFill>
              <a:latin typeface="Calibri"/>
              <a:ea typeface="Calibri"/>
              <a:cs typeface="Calibri"/>
              <a:sym typeface="Calibri"/>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Certification for Ecological Restoration Professionals</a:t>
            </a:r>
            <a:endParaRPr/>
          </a:p>
          <a:p>
            <a:pPr indent="0" lvl="1" marL="45720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Status of the Chapter</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Membership Report</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Financial Report</a:t>
            </a:r>
            <a:endParaRPr b="0" i="0" sz="1800" u="none" cap="none" strike="noStrike">
              <a:solidFill>
                <a:schemeClr val="dk1"/>
              </a:solidFill>
              <a:latin typeface="Calibri"/>
              <a:ea typeface="Calibri"/>
              <a:cs typeface="Calibri"/>
              <a:sym typeface="Calibri"/>
            </a:endParaRPr>
          </a:p>
          <a:p>
            <a:pPr indent="0" lvl="1" marL="457200" marR="0" rtl="0" algn="l">
              <a:spcBef>
                <a:spcPts val="0"/>
              </a:spcBef>
              <a:spcAft>
                <a:spcPts val="0"/>
              </a:spcAft>
              <a:buNone/>
            </a:pPr>
            <a:r>
              <a:rPr lang="en-US" sz="1800">
                <a:solidFill>
                  <a:schemeClr val="dk1"/>
                </a:solidFill>
                <a:latin typeface="Calibri"/>
                <a:ea typeface="Calibri"/>
                <a:cs typeface="Calibri"/>
                <a:sym typeface="Calibri"/>
              </a:rPr>
              <a:t>Looking Forward 2021</a:t>
            </a:r>
            <a:endParaRPr sz="1800">
              <a:solidFill>
                <a:schemeClr val="dk1"/>
              </a:solidFill>
              <a:latin typeface="Calibri"/>
              <a:ea typeface="Calibri"/>
              <a:cs typeface="Calibri"/>
              <a:sym typeface="Calibri"/>
            </a:endParaRPr>
          </a:p>
          <a:p>
            <a:pPr indent="0" lvl="1" marL="45720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Wrap Up</a:t>
            </a:r>
            <a:r>
              <a:rPr b="1" lang="en-US" sz="1800">
                <a:solidFill>
                  <a:schemeClr val="dk1"/>
                </a:solidFill>
                <a:latin typeface="Calibri"/>
                <a:ea typeface="Calibri"/>
                <a:cs typeface="Calibri"/>
                <a:sym typeface="Calibri"/>
              </a:rPr>
              <a:t> and Q&amp;A</a:t>
            </a:r>
            <a:endParaRPr/>
          </a:p>
          <a:p>
            <a:pPr indent="-215900" lvl="1" marL="342900" marR="0" rtl="0" algn="l">
              <a:lnSpc>
                <a:spcPct val="105000"/>
              </a:lnSpc>
              <a:spcBef>
                <a:spcPts val="0"/>
              </a:spcBef>
              <a:spcAft>
                <a:spcPts val="0"/>
              </a:spcAft>
              <a:buClr>
                <a:schemeClr val="dk1"/>
              </a:buClr>
              <a:buSzPts val="2000"/>
              <a:buFont typeface="Courier New"/>
              <a:buNone/>
            </a:pPr>
            <a:r>
              <a:t/>
            </a:r>
            <a:endParaRPr b="1" i="0" sz="20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gc783b00da7_1_54"/>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lang="en-US"/>
              <a:t>Committee reports</a:t>
            </a:r>
            <a:endParaRPr/>
          </a:p>
        </p:txBody>
      </p:sp>
      <p:sp>
        <p:nvSpPr>
          <p:cNvPr id="64" name="Google Shape;64;gc783b00da7_1_54"/>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888888"/>
              </a:buClr>
              <a:buSzPts val="2400"/>
              <a:buNone/>
            </a:pPr>
            <a:r>
              <a:t/>
            </a:r>
            <a:endParaRPr/>
          </a:p>
        </p:txBody>
      </p:sp>
      <p:pic>
        <p:nvPicPr>
          <p:cNvPr id="65" name="Google Shape;65;gc783b00da7_1_54"/>
          <p:cNvPicPr preferRelativeResize="0"/>
          <p:nvPr>
            <p:ph idx="2" type="pic"/>
          </p:nvPr>
        </p:nvPicPr>
        <p:blipFill rotWithShape="1">
          <a:blip r:embed="rId3">
            <a:alphaModFix/>
          </a:blip>
          <a:srcRect b="0" l="7227" r="7236" t="0"/>
          <a:stretch/>
        </p:blipFill>
        <p:spPr>
          <a:xfrm>
            <a:off x="6826034" y="1709745"/>
            <a:ext cx="5037000" cy="4416300"/>
          </a:xfrm>
          <a:prstGeom prst="rect">
            <a:avLst/>
          </a:prstGeom>
          <a:noFill/>
          <a:ln cap="flat" cmpd="sng" w="12700">
            <a:solidFill>
              <a:schemeClr val="dk1"/>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gce7c27fbab_0_0"/>
          <p:cNvSpPr/>
          <p:nvPr/>
        </p:nvSpPr>
        <p:spPr>
          <a:xfrm>
            <a:off x="786575" y="3758100"/>
            <a:ext cx="5593500" cy="2855100"/>
          </a:xfrm>
          <a:prstGeom prst="rect">
            <a:avLst/>
          </a:prstGeom>
          <a:solidFill>
            <a:schemeClr val="lt1"/>
          </a:solidFill>
          <a:ln cap="flat" cmpd="sng" w="9525">
            <a:solidFill>
              <a:srgbClr val="1F386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ce7c27fbab_0_0"/>
          <p:cNvSpPr txBox="1"/>
          <p:nvPr>
            <p:ph type="title"/>
          </p:nvPr>
        </p:nvSpPr>
        <p:spPr>
          <a:xfrm>
            <a:off x="386275" y="1828825"/>
            <a:ext cx="8790000" cy="17253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0" i="1" lang="en-US" sz="2200"/>
              <a:t>The Justice, Equity and Inclusion Committee engages in activities to promote anti-racism, diversity, and inclusion within the ecological restoration community in our chapter and region. The JEI committee collaborates with existing SER-NE committees to support community outreach and engagement that promotes committee goals.</a:t>
            </a:r>
            <a:r>
              <a:rPr b="0" i="1" lang="en-US" sz="2200">
                <a:solidFill>
                  <a:srgbClr val="222222"/>
                </a:solidFill>
              </a:rPr>
              <a:t> </a:t>
            </a:r>
            <a:endParaRPr i="1" sz="2200"/>
          </a:p>
        </p:txBody>
      </p:sp>
      <p:sp>
        <p:nvSpPr>
          <p:cNvPr id="72" name="Google Shape;72;gce7c27fbab_0_0"/>
          <p:cNvSpPr txBox="1"/>
          <p:nvPr>
            <p:ph type="title"/>
          </p:nvPr>
        </p:nvSpPr>
        <p:spPr>
          <a:xfrm>
            <a:off x="380999" y="1186530"/>
            <a:ext cx="10515600" cy="566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lang="en-US"/>
              <a:t>Justice, Equity and Inclusion Committee (JEI)</a:t>
            </a:r>
            <a:endParaRPr/>
          </a:p>
        </p:txBody>
      </p:sp>
      <p:pic>
        <p:nvPicPr>
          <p:cNvPr id="73" name="Google Shape;73;gce7c27fbab_0_0"/>
          <p:cNvPicPr preferRelativeResize="0"/>
          <p:nvPr/>
        </p:nvPicPr>
        <p:blipFill>
          <a:blip r:embed="rId3">
            <a:alphaModFix/>
          </a:blip>
          <a:stretch>
            <a:fillRect/>
          </a:stretch>
        </p:blipFill>
        <p:spPr>
          <a:xfrm>
            <a:off x="9328600" y="1490900"/>
            <a:ext cx="2207794" cy="3310475"/>
          </a:xfrm>
          <a:prstGeom prst="rect">
            <a:avLst/>
          </a:prstGeom>
          <a:noFill/>
          <a:ln>
            <a:noFill/>
          </a:ln>
        </p:spPr>
      </p:pic>
      <p:pic>
        <p:nvPicPr>
          <p:cNvPr id="74" name="Google Shape;74;gce7c27fbab_0_0"/>
          <p:cNvPicPr preferRelativeResize="0"/>
          <p:nvPr/>
        </p:nvPicPr>
        <p:blipFill>
          <a:blip r:embed="rId4">
            <a:alphaModFix/>
          </a:blip>
          <a:stretch>
            <a:fillRect/>
          </a:stretch>
        </p:blipFill>
        <p:spPr>
          <a:xfrm>
            <a:off x="6913800" y="3794725"/>
            <a:ext cx="2758476" cy="2758476"/>
          </a:xfrm>
          <a:prstGeom prst="rect">
            <a:avLst/>
          </a:prstGeom>
          <a:noFill/>
          <a:ln>
            <a:noFill/>
          </a:ln>
        </p:spPr>
      </p:pic>
      <p:sp>
        <p:nvSpPr>
          <p:cNvPr id="75" name="Google Shape;75;gce7c27fbab_0_0"/>
          <p:cNvSpPr txBox="1"/>
          <p:nvPr>
            <p:ph idx="1" type="body"/>
          </p:nvPr>
        </p:nvSpPr>
        <p:spPr>
          <a:xfrm>
            <a:off x="873125" y="3856512"/>
            <a:ext cx="5420400" cy="2634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b="0" lang="en-US" sz="2400"/>
              <a:t>Coming Soon…...</a:t>
            </a:r>
            <a:endParaRPr b="0" sz="2400"/>
          </a:p>
          <a:p>
            <a:pPr indent="-368300" lvl="0" marL="457200" rtl="0" algn="l">
              <a:lnSpc>
                <a:spcPct val="90000"/>
              </a:lnSpc>
              <a:spcBef>
                <a:spcPts val="0"/>
              </a:spcBef>
              <a:spcAft>
                <a:spcPts val="0"/>
              </a:spcAft>
              <a:buSzPts val="2200"/>
              <a:buChar char="●"/>
            </a:pPr>
            <a:r>
              <a:rPr b="0" lang="en-US" sz="2200"/>
              <a:t>Survey</a:t>
            </a:r>
            <a:endParaRPr b="0" sz="2200"/>
          </a:p>
          <a:p>
            <a:pPr indent="0" lvl="0" marL="0" rtl="0" algn="l">
              <a:lnSpc>
                <a:spcPct val="90000"/>
              </a:lnSpc>
              <a:spcBef>
                <a:spcPts val="0"/>
              </a:spcBef>
              <a:spcAft>
                <a:spcPts val="0"/>
              </a:spcAft>
              <a:buNone/>
            </a:pPr>
            <a:r>
              <a:t/>
            </a:r>
            <a:endParaRPr b="0" sz="2400"/>
          </a:p>
          <a:p>
            <a:pPr indent="0" lvl="0" marL="0" rtl="0" algn="l">
              <a:lnSpc>
                <a:spcPct val="90000"/>
              </a:lnSpc>
              <a:spcBef>
                <a:spcPts val="0"/>
              </a:spcBef>
              <a:spcAft>
                <a:spcPts val="0"/>
              </a:spcAft>
              <a:buNone/>
            </a:pPr>
            <a:r>
              <a:rPr b="0" lang="en-US" sz="2400"/>
              <a:t>Potential Programs</a:t>
            </a:r>
            <a:endParaRPr b="0" sz="2400"/>
          </a:p>
          <a:p>
            <a:pPr indent="-368300" lvl="0" marL="457200" rtl="0" algn="l">
              <a:lnSpc>
                <a:spcPct val="90000"/>
              </a:lnSpc>
              <a:spcBef>
                <a:spcPts val="0"/>
              </a:spcBef>
              <a:spcAft>
                <a:spcPts val="0"/>
              </a:spcAft>
              <a:buSzPts val="2200"/>
              <a:buChar char="●"/>
            </a:pPr>
            <a:r>
              <a:rPr b="0" lang="en-US" sz="2200"/>
              <a:t>Reading Group / Resources?</a:t>
            </a:r>
            <a:endParaRPr b="0" sz="2200"/>
          </a:p>
          <a:p>
            <a:pPr indent="-368300" lvl="0" marL="457200" rtl="0" algn="l">
              <a:lnSpc>
                <a:spcPct val="90000"/>
              </a:lnSpc>
              <a:spcBef>
                <a:spcPts val="0"/>
              </a:spcBef>
              <a:spcAft>
                <a:spcPts val="0"/>
              </a:spcAft>
              <a:buSzPts val="2200"/>
              <a:buChar char="●"/>
            </a:pPr>
            <a:r>
              <a:rPr b="0" lang="en-US" sz="2200"/>
              <a:t>Education &amp; Outreach</a:t>
            </a:r>
            <a:endParaRPr b="0" sz="2200"/>
          </a:p>
          <a:p>
            <a:pPr indent="-368300" lvl="1" marL="914400" rtl="0" algn="l">
              <a:lnSpc>
                <a:spcPct val="90000"/>
              </a:lnSpc>
              <a:spcBef>
                <a:spcPts val="0"/>
              </a:spcBef>
              <a:spcAft>
                <a:spcPts val="0"/>
              </a:spcAft>
              <a:buSzPts val="2200"/>
              <a:buChar char="○"/>
            </a:pPr>
            <a:r>
              <a:rPr lang="en-US" sz="2200"/>
              <a:t>Anti-racism workshops?</a:t>
            </a:r>
            <a:endParaRPr b="0" sz="2200"/>
          </a:p>
          <a:p>
            <a:pPr indent="-368300" lvl="1" marL="914400" rtl="0" algn="l">
              <a:lnSpc>
                <a:spcPct val="90000"/>
              </a:lnSpc>
              <a:spcBef>
                <a:spcPts val="0"/>
              </a:spcBef>
              <a:spcAft>
                <a:spcPts val="0"/>
              </a:spcAft>
              <a:buSzPts val="2200"/>
              <a:buChar char="○"/>
            </a:pPr>
            <a:r>
              <a:rPr b="0" lang="en-US" sz="2200"/>
              <a:t>Seminars / Webinars / Podcasts?</a:t>
            </a:r>
            <a:endParaRPr b="0" sz="22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3"/>
          <p:cNvSpPr txBox="1"/>
          <p:nvPr>
            <p:ph idx="1" type="body"/>
          </p:nvPr>
        </p:nvSpPr>
        <p:spPr>
          <a:xfrm>
            <a:off x="838200" y="1828800"/>
            <a:ext cx="5181600" cy="475013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sz="2600"/>
              <a:t>2021 Laderman Research Grant</a:t>
            </a:r>
            <a:endParaRPr sz="2600"/>
          </a:p>
          <a:p>
            <a:pPr indent="0" lvl="0" marL="0" rtl="0" algn="l">
              <a:lnSpc>
                <a:spcPct val="90000"/>
              </a:lnSpc>
              <a:spcBef>
                <a:spcPts val="0"/>
              </a:spcBef>
              <a:spcAft>
                <a:spcPts val="0"/>
              </a:spcAft>
              <a:buClr>
                <a:schemeClr val="dk1"/>
              </a:buClr>
              <a:buSzPts val="2800"/>
              <a:buNone/>
            </a:pPr>
            <a:r>
              <a:rPr lang="en-US"/>
              <a:t>	</a:t>
            </a:r>
            <a:r>
              <a:rPr b="0" lang="en-US" sz="2400"/>
              <a:t>Application deadline: 4/9/2022</a:t>
            </a:r>
            <a:endParaRPr b="0" sz="2400"/>
          </a:p>
          <a:p>
            <a:pPr indent="0" lvl="0" marL="0" rtl="0" algn="l">
              <a:lnSpc>
                <a:spcPct val="90000"/>
              </a:lnSpc>
              <a:spcBef>
                <a:spcPts val="0"/>
              </a:spcBef>
              <a:spcAft>
                <a:spcPts val="0"/>
              </a:spcAft>
              <a:buClr>
                <a:schemeClr val="dk1"/>
              </a:buClr>
              <a:buSzPts val="2800"/>
              <a:buNone/>
            </a:pPr>
            <a:r>
              <a:t/>
            </a:r>
            <a:endParaRPr b="0" sz="2400"/>
          </a:p>
          <a:p>
            <a:pPr indent="457200" lvl="0" marL="0" rtl="0" algn="l">
              <a:lnSpc>
                <a:spcPct val="90000"/>
              </a:lnSpc>
              <a:spcBef>
                <a:spcPts val="0"/>
              </a:spcBef>
              <a:spcAft>
                <a:spcPts val="0"/>
              </a:spcAft>
              <a:buClr>
                <a:schemeClr val="dk1"/>
              </a:buClr>
              <a:buSzPts val="2800"/>
              <a:buNone/>
            </a:pPr>
            <a:r>
              <a:rPr b="0" lang="en-US" sz="2400"/>
              <a:t>Largest ever award, thanks to</a:t>
            </a:r>
            <a:endParaRPr b="0" sz="2400"/>
          </a:p>
          <a:p>
            <a:pPr indent="0" lvl="0" marL="0" rtl="0" algn="l">
              <a:lnSpc>
                <a:spcPct val="90000"/>
              </a:lnSpc>
              <a:spcBef>
                <a:spcPts val="0"/>
              </a:spcBef>
              <a:spcAft>
                <a:spcPts val="0"/>
              </a:spcAft>
              <a:buClr>
                <a:schemeClr val="dk1"/>
              </a:buClr>
              <a:buSzPts val="2800"/>
              <a:buNone/>
            </a:pPr>
            <a:r>
              <a:rPr b="0" lang="en-US" sz="2400"/>
              <a:t>	$2,000 match from SER.</a:t>
            </a:r>
            <a:endParaRPr b="0" sz="2400"/>
          </a:p>
        </p:txBody>
      </p:sp>
      <p:sp>
        <p:nvSpPr>
          <p:cNvPr id="81" name="Google Shape;81;p3"/>
          <p:cNvSpPr txBox="1"/>
          <p:nvPr>
            <p:ph idx="2" type="body"/>
          </p:nvPr>
        </p:nvSpPr>
        <p:spPr>
          <a:xfrm>
            <a:off x="6172200" y="1828800"/>
            <a:ext cx="5181600" cy="475013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t/>
            </a:r>
            <a:endParaRPr/>
          </a:p>
        </p:txBody>
      </p:sp>
      <p:sp>
        <p:nvSpPr>
          <p:cNvPr id="82" name="Google Shape;82;p3"/>
          <p:cNvSpPr txBox="1"/>
          <p:nvPr>
            <p:ph type="title"/>
          </p:nvPr>
        </p:nvSpPr>
        <p:spPr>
          <a:xfrm>
            <a:off x="380999" y="1262730"/>
            <a:ext cx="10515600" cy="56607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lang="en-US"/>
              <a:t>Emerging Professionals</a:t>
            </a:r>
            <a:endParaRPr/>
          </a:p>
        </p:txBody>
      </p:sp>
      <p:pic>
        <p:nvPicPr>
          <p:cNvPr id="83" name="Google Shape;83;p3"/>
          <p:cNvPicPr preferRelativeResize="0"/>
          <p:nvPr/>
        </p:nvPicPr>
        <p:blipFill>
          <a:blip r:embed="rId3">
            <a:alphaModFix/>
          </a:blip>
          <a:stretch>
            <a:fillRect/>
          </a:stretch>
        </p:blipFill>
        <p:spPr>
          <a:xfrm>
            <a:off x="6165475" y="1600201"/>
            <a:ext cx="2589226" cy="4066524"/>
          </a:xfrm>
          <a:prstGeom prst="rect">
            <a:avLst/>
          </a:prstGeom>
          <a:noFill/>
          <a:ln>
            <a:noFill/>
          </a:ln>
        </p:spPr>
      </p:pic>
      <p:pic>
        <p:nvPicPr>
          <p:cNvPr id="84" name="Google Shape;84;p3"/>
          <p:cNvPicPr preferRelativeResize="0"/>
          <p:nvPr/>
        </p:nvPicPr>
        <p:blipFill>
          <a:blip r:embed="rId4">
            <a:alphaModFix/>
          </a:blip>
          <a:stretch>
            <a:fillRect/>
          </a:stretch>
        </p:blipFill>
        <p:spPr>
          <a:xfrm>
            <a:off x="838200" y="3752700"/>
            <a:ext cx="4272300" cy="2848200"/>
          </a:xfrm>
          <a:prstGeom prst="rect">
            <a:avLst/>
          </a:prstGeom>
          <a:noFill/>
          <a:ln>
            <a:noFill/>
          </a:ln>
        </p:spPr>
      </p:pic>
      <p:pic>
        <p:nvPicPr>
          <p:cNvPr id="85" name="Google Shape;85;p3"/>
          <p:cNvPicPr preferRelativeResize="0"/>
          <p:nvPr/>
        </p:nvPicPr>
        <p:blipFill>
          <a:blip r:embed="rId5">
            <a:alphaModFix/>
          </a:blip>
          <a:stretch>
            <a:fillRect/>
          </a:stretch>
        </p:blipFill>
        <p:spPr>
          <a:xfrm>
            <a:off x="9031325" y="2978500"/>
            <a:ext cx="2750825" cy="37511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
          <p:cNvSpPr txBox="1"/>
          <p:nvPr>
            <p:ph idx="1" type="body"/>
          </p:nvPr>
        </p:nvSpPr>
        <p:spPr>
          <a:xfrm>
            <a:off x="838200" y="2055199"/>
            <a:ext cx="10515600" cy="43944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800"/>
              <a:buNone/>
            </a:pPr>
            <a:r>
              <a:rPr lang="en-US" sz="2600"/>
              <a:t>Chair: Denise Burchsted </a:t>
            </a:r>
            <a:r>
              <a:rPr b="0" lang="en-US" sz="2600"/>
              <a:t>(Keene State College)</a:t>
            </a:r>
            <a:endParaRPr b="0" sz="2600"/>
          </a:p>
          <a:p>
            <a:pPr indent="0" lvl="0" marL="0" rtl="0" algn="l">
              <a:lnSpc>
                <a:spcPct val="90000"/>
              </a:lnSpc>
              <a:spcBef>
                <a:spcPts val="0"/>
              </a:spcBef>
              <a:spcAft>
                <a:spcPts val="0"/>
              </a:spcAft>
              <a:buClr>
                <a:schemeClr val="dk1"/>
              </a:buClr>
              <a:buSzPts val="2800"/>
              <a:buNone/>
            </a:pPr>
            <a:r>
              <a:rPr lang="en-US" sz="2600"/>
              <a:t>Vice Chair: Danielle Perry </a:t>
            </a:r>
            <a:r>
              <a:rPr b="0" lang="en-US" sz="2600"/>
              <a:t>(Mass Audubon / recent URI PhD graduate)</a:t>
            </a:r>
            <a:endParaRPr b="0" sz="2600"/>
          </a:p>
          <a:p>
            <a:pPr indent="0" lvl="0" marL="0" rtl="0" algn="l">
              <a:lnSpc>
                <a:spcPct val="90000"/>
              </a:lnSpc>
              <a:spcBef>
                <a:spcPts val="0"/>
              </a:spcBef>
              <a:spcAft>
                <a:spcPts val="0"/>
              </a:spcAft>
              <a:buClr>
                <a:schemeClr val="dk1"/>
              </a:buClr>
              <a:buSzPts val="2800"/>
              <a:buNone/>
            </a:pPr>
            <a:r>
              <a:rPr lang="en-US" sz="2600"/>
              <a:t>Secretary: Alexandra Evans</a:t>
            </a:r>
            <a:r>
              <a:rPr b="0" lang="en-US" sz="2600"/>
              <a:t> (recent UNH PhD graduate)</a:t>
            </a:r>
            <a:endParaRPr b="0" sz="2600"/>
          </a:p>
          <a:p>
            <a:pPr indent="0" lvl="0" marL="0" rtl="0" algn="l">
              <a:lnSpc>
                <a:spcPct val="90000"/>
              </a:lnSpc>
              <a:spcBef>
                <a:spcPts val="0"/>
              </a:spcBef>
              <a:spcAft>
                <a:spcPts val="0"/>
              </a:spcAft>
              <a:buClr>
                <a:schemeClr val="dk1"/>
              </a:buClr>
              <a:buSzPts val="2800"/>
              <a:buNone/>
            </a:pPr>
            <a:r>
              <a:rPr lang="en-US" sz="2600"/>
              <a:t>Treasurer: Mike Toohill </a:t>
            </a:r>
            <a:r>
              <a:rPr b="0" lang="en-US" sz="2600"/>
              <a:t>(CONECO)</a:t>
            </a:r>
            <a:endParaRPr b="0" sz="2600"/>
          </a:p>
          <a:p>
            <a:pPr indent="0" lvl="0" marL="0" rtl="0" algn="l">
              <a:lnSpc>
                <a:spcPct val="90000"/>
              </a:lnSpc>
              <a:spcBef>
                <a:spcPts val="0"/>
              </a:spcBef>
              <a:spcAft>
                <a:spcPts val="0"/>
              </a:spcAft>
              <a:buClr>
                <a:schemeClr val="dk1"/>
              </a:buClr>
              <a:buSzPts val="2800"/>
              <a:buNone/>
            </a:pPr>
            <a:r>
              <a:t/>
            </a:r>
            <a:endParaRPr sz="2600"/>
          </a:p>
          <a:p>
            <a:pPr indent="0" lvl="0" marL="0" rtl="0" algn="l">
              <a:lnSpc>
                <a:spcPct val="90000"/>
              </a:lnSpc>
              <a:spcBef>
                <a:spcPts val="0"/>
              </a:spcBef>
              <a:spcAft>
                <a:spcPts val="0"/>
              </a:spcAft>
              <a:buClr>
                <a:schemeClr val="dk1"/>
              </a:buClr>
              <a:buSzPts val="2800"/>
              <a:buNone/>
            </a:pPr>
            <a:r>
              <a:rPr lang="en-US" sz="2600"/>
              <a:t>Derrick Alcott</a:t>
            </a:r>
            <a:r>
              <a:rPr b="0" lang="en-US" sz="2600"/>
              <a:t> (recent UMass PhD graduate),</a:t>
            </a:r>
            <a:r>
              <a:rPr lang="en-US" sz="2600"/>
              <a:t> Michael Chelminski </a:t>
            </a:r>
            <a:r>
              <a:rPr b="0" lang="en-US" sz="2600"/>
              <a:t>(Stantec)</a:t>
            </a:r>
            <a:r>
              <a:rPr lang="en-US" sz="2600"/>
              <a:t>, Stew Diemont </a:t>
            </a:r>
            <a:r>
              <a:rPr lang="en-US" sz="2600"/>
              <a:t> </a:t>
            </a:r>
            <a:r>
              <a:rPr b="0" lang="en-US" sz="2600"/>
              <a:t>(State University of New York - Environmental Science &amp; Forestry), </a:t>
            </a:r>
            <a:r>
              <a:rPr lang="en-US" sz="2600"/>
              <a:t>Marlyse Duguid </a:t>
            </a:r>
            <a:r>
              <a:rPr b="0" lang="en-US" sz="2600"/>
              <a:t>(Yale School of the Environment)</a:t>
            </a:r>
            <a:r>
              <a:rPr b="0" lang="en-US" sz="2600"/>
              <a:t>,</a:t>
            </a:r>
            <a:r>
              <a:rPr lang="en-US" sz="2600"/>
              <a:t> Alex Hackman </a:t>
            </a:r>
            <a:r>
              <a:rPr b="0" lang="en-US" sz="2600"/>
              <a:t>(MA Department of Ecological Restoration</a:t>
            </a:r>
            <a:r>
              <a:rPr b="0" lang="en-US" sz="2600"/>
              <a:t>),</a:t>
            </a:r>
            <a:r>
              <a:rPr lang="en-US" sz="2600"/>
              <a:t> Megan Lung </a:t>
            </a:r>
            <a:r>
              <a:rPr lang="en-US" sz="2600"/>
              <a:t> </a:t>
            </a:r>
            <a:r>
              <a:rPr b="0" lang="en-US" sz="2600"/>
              <a:t>(self - also employed by Hudson River Estuary Program/NEIWPCC), </a:t>
            </a:r>
            <a:r>
              <a:rPr lang="en-US" sz="2600"/>
              <a:t>Gwen Macdonald </a:t>
            </a:r>
            <a:r>
              <a:rPr b="0" lang="en-US" sz="2600"/>
              <a:t>(Save the Sound / CT Fund for Environment)</a:t>
            </a:r>
            <a:r>
              <a:rPr lang="en-US" sz="2600"/>
              <a:t>, Michael Leff </a:t>
            </a:r>
            <a:r>
              <a:rPr b="0" lang="en-US" sz="2600"/>
              <a:t>(Ecological Connections), </a:t>
            </a:r>
            <a:r>
              <a:rPr lang="en-US" sz="2600"/>
              <a:t>Tim Simmons </a:t>
            </a:r>
            <a:r>
              <a:rPr b="0" lang="en-US" sz="2600"/>
              <a:t>(retired, MA Heritage Program), Tom Touchet (AECOM), </a:t>
            </a:r>
            <a:r>
              <a:rPr lang="en-US" sz="2600"/>
              <a:t>Naomi Valentine</a:t>
            </a:r>
            <a:r>
              <a:rPr b="0" lang="en-US" sz="2600"/>
              <a:t> (SWCA)</a:t>
            </a:r>
            <a:endParaRPr sz="2600"/>
          </a:p>
        </p:txBody>
      </p:sp>
      <p:sp>
        <p:nvSpPr>
          <p:cNvPr id="91" name="Google Shape;91;p1"/>
          <p:cNvSpPr txBox="1"/>
          <p:nvPr>
            <p:ph type="title"/>
          </p:nvPr>
        </p:nvSpPr>
        <p:spPr>
          <a:xfrm>
            <a:off x="380999" y="1262730"/>
            <a:ext cx="10515600" cy="56607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lang="en-US"/>
              <a:t>2021 Board of Directors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gd2ffac32d5_0_0"/>
          <p:cNvSpPr txBox="1"/>
          <p:nvPr>
            <p:ph type="title"/>
          </p:nvPr>
        </p:nvSpPr>
        <p:spPr>
          <a:xfrm>
            <a:off x="380999" y="1262730"/>
            <a:ext cx="10515600" cy="566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lang="en-US"/>
              <a:t>Name change</a:t>
            </a:r>
            <a:endParaRPr/>
          </a:p>
        </p:txBody>
      </p:sp>
      <p:pic>
        <p:nvPicPr>
          <p:cNvPr id="97" name="Google Shape;97;gd2ffac32d5_0_0"/>
          <p:cNvPicPr preferRelativeResize="0"/>
          <p:nvPr/>
        </p:nvPicPr>
        <p:blipFill>
          <a:blip r:embed="rId3">
            <a:alphaModFix/>
          </a:blip>
          <a:stretch>
            <a:fillRect/>
          </a:stretch>
        </p:blipFill>
        <p:spPr>
          <a:xfrm>
            <a:off x="838200" y="1964063"/>
            <a:ext cx="10051745" cy="43039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gc783b00da7_1_113"/>
          <p:cNvSpPr txBox="1"/>
          <p:nvPr>
            <p:ph type="title"/>
          </p:nvPr>
        </p:nvSpPr>
        <p:spPr>
          <a:xfrm>
            <a:off x="0" y="1641613"/>
            <a:ext cx="10515600" cy="2852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lang="en-US"/>
              <a:t>Coordination with SER</a:t>
            </a:r>
            <a:endParaRPr/>
          </a:p>
        </p:txBody>
      </p:sp>
      <p:sp>
        <p:nvSpPr>
          <p:cNvPr id="103" name="Google Shape;103;gc783b00da7_1_113"/>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888888"/>
              </a:buClr>
              <a:buSzPts val="2400"/>
              <a:buNone/>
            </a:pPr>
            <a:r>
              <a:t/>
            </a:r>
            <a:endParaRPr/>
          </a:p>
        </p:txBody>
      </p:sp>
      <p:pic>
        <p:nvPicPr>
          <p:cNvPr id="104" name="Google Shape;104;gc783b00da7_1_113"/>
          <p:cNvPicPr preferRelativeResize="0"/>
          <p:nvPr>
            <p:ph idx="2" type="pic"/>
          </p:nvPr>
        </p:nvPicPr>
        <p:blipFill rotWithShape="1">
          <a:blip r:embed="rId3">
            <a:alphaModFix/>
          </a:blip>
          <a:srcRect b="0" l="7227" r="7236" t="0"/>
          <a:stretch/>
        </p:blipFill>
        <p:spPr>
          <a:xfrm>
            <a:off x="6877934" y="1641620"/>
            <a:ext cx="5037000" cy="4416300"/>
          </a:xfrm>
          <a:prstGeom prst="rect">
            <a:avLst/>
          </a:prstGeom>
          <a:noFill/>
          <a:ln cap="flat" cmpd="sng" w="12700">
            <a:solidFill>
              <a:schemeClr val="dk1"/>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id="109" name="Google Shape;109;gc783b00da7_1_166"/>
          <p:cNvPicPr preferRelativeResize="0"/>
          <p:nvPr/>
        </p:nvPicPr>
        <p:blipFill>
          <a:blip r:embed="rId3">
            <a:alphaModFix/>
          </a:blip>
          <a:stretch>
            <a:fillRect/>
          </a:stretch>
        </p:blipFill>
        <p:spPr>
          <a:xfrm>
            <a:off x="474725" y="1144925"/>
            <a:ext cx="10848975" cy="55340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2018-01-26T16:41:27Z</dcterms:created>
  <dc:creator>MacEwan, Robin</dc:creator>
</cp:coreProperties>
</file>